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2" r:id="rId2"/>
    <p:sldId id="265" r:id="rId3"/>
    <p:sldId id="275" r:id="rId4"/>
    <p:sldId id="276" r:id="rId5"/>
    <p:sldId id="278" r:id="rId6"/>
    <p:sldId id="279" r:id="rId7"/>
    <p:sldId id="269" r:id="rId8"/>
    <p:sldId id="270" r:id="rId9"/>
    <p:sldId id="280" r:id="rId10"/>
    <p:sldId id="281" r:id="rId11"/>
    <p:sldId id="256"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E"/>
    <a:srgbClr val="1C2632"/>
    <a:srgbClr val="56565A"/>
    <a:srgbClr val="E6E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8"/>
    <p:restoredTop sz="94649"/>
  </p:normalViewPr>
  <p:slideViewPr>
    <p:cSldViewPr snapToObjects="1">
      <p:cViewPr>
        <p:scale>
          <a:sx n="112" d="100"/>
          <a:sy n="112" d="100"/>
        </p:scale>
        <p:origin x="-10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1A45F-AB22-4F47-9195-C7B8C41DD42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D0759-33DA-1542-94B6-FFBCFECCB1CB}" type="slidenum">
              <a:rPr lang="en-US" smtClean="0"/>
              <a:t>‹#›</a:t>
            </a:fld>
            <a:endParaRPr lang="en-US"/>
          </a:p>
        </p:txBody>
      </p:sp>
    </p:spTree>
    <p:extLst>
      <p:ext uri="{BB962C8B-B14F-4D97-AF65-F5344CB8AC3E}">
        <p14:creationId xmlns:p14="http://schemas.microsoft.com/office/powerpoint/2010/main" val="353046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1D9F2151-8B3C-784F-9719-2EB0497640E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5082BEAA-8590-594E-B7B9-2E1C12578EB4}"/>
              </a:ext>
            </a:extLst>
          </p:cNvPr>
          <p:cNvPicPr>
            <a:picLocks noChangeAspect="1"/>
          </p:cNvPicPr>
          <p:nvPr userDrawn="1"/>
        </p:nvPicPr>
        <p:blipFill>
          <a:blip r:embed="rId3"/>
          <a:stretch>
            <a:fillRect/>
          </a:stretch>
        </p:blipFill>
        <p:spPr>
          <a:xfrm>
            <a:off x="830904" y="2742221"/>
            <a:ext cx="2354781" cy="518277"/>
          </a:xfrm>
          <a:prstGeom prst="rect">
            <a:avLst/>
          </a:prstGeom>
        </p:spPr>
      </p:pic>
    </p:spTree>
    <p:extLst>
      <p:ext uri="{BB962C8B-B14F-4D97-AF65-F5344CB8AC3E}">
        <p14:creationId xmlns:p14="http://schemas.microsoft.com/office/powerpoint/2010/main" val="404114730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1817"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E242280-2AD1-AF46-B1C0-CBDA7C22508E}"/>
              </a:ext>
            </a:extLst>
          </p:cNvPr>
          <p:cNvSpPr>
            <a:spLocks noGrp="1"/>
          </p:cNvSpPr>
          <p:nvPr>
            <p:ph idx="1"/>
          </p:nvPr>
        </p:nvSpPr>
        <p:spPr>
          <a:xfrm>
            <a:off x="5462268" y="1065475"/>
            <a:ext cx="5658016" cy="4261437"/>
          </a:xfrm>
        </p:spPr>
        <p:txBody>
          <a:bodyPr anchor="ctr"/>
          <a:lstStyle>
            <a:lvl1pPr>
              <a:defRPr>
                <a:solidFill>
                  <a:schemeClr val="tx1">
                    <a:lumMod val="65000"/>
                    <a:lumOff val="35000"/>
                  </a:schemeClr>
                </a:solidFill>
              </a:defRPr>
            </a:lvl1pPr>
            <a:lvl2pPr marL="457200" indent="0">
              <a:buNone/>
              <a:defRPr/>
            </a:lvl2pPr>
          </a:lstStyle>
          <a:p>
            <a:pPr lvl="0"/>
            <a:r>
              <a:rPr lang="en-US" dirty="0"/>
              <a:t>Edit Master text styles</a:t>
            </a:r>
          </a:p>
        </p:txBody>
      </p:sp>
      <p:sp>
        <p:nvSpPr>
          <p:cNvPr id="6" name="Slide Number Placeholder 5">
            <a:extLst>
              <a:ext uri="{FF2B5EF4-FFF2-40B4-BE49-F238E27FC236}">
                <a16:creationId xmlns:a16="http://schemas.microsoft.com/office/drawing/2014/main" xmlns="" id="{691C55D8-1EE6-734E-87FE-344D2A62FA60}"/>
              </a:ext>
            </a:extLst>
          </p:cNvPr>
          <p:cNvSpPr>
            <a:spLocks noGrp="1"/>
          </p:cNvSpPr>
          <p:nvPr>
            <p:ph type="sldNum" sz="quarter" idx="12"/>
          </p:nvPr>
        </p:nvSpPr>
        <p:spPr>
          <a:xfrm>
            <a:off x="11120284" y="112866"/>
            <a:ext cx="764458" cy="365125"/>
          </a:xfrm>
        </p:spPr>
        <p:txBody>
          <a:bodyPr/>
          <a:lstStyle>
            <a:lvl1pPr>
              <a:defRPr sz="1000">
                <a:solidFill>
                  <a:schemeClr val="tx1">
                    <a:lumMod val="65000"/>
                    <a:lumOff val="35000"/>
                  </a:schemeClr>
                </a:solidFill>
              </a:defRPr>
            </a:lvl1pPr>
          </a:lstStyle>
          <a:p>
            <a:fld id="{51DBE2D9-50C1-BD40-A5C9-F2694075CF2F}" type="slidenum">
              <a:rPr lang="en-US" smtClean="0"/>
              <a:pPr/>
              <a:t>‹#›</a:t>
            </a:fld>
            <a:endParaRPr lang="en-US" dirty="0"/>
          </a:p>
        </p:txBody>
      </p:sp>
      <p:cxnSp>
        <p:nvCxnSpPr>
          <p:cNvPr id="16" name="Straight Connector 15">
            <a:extLst>
              <a:ext uri="{FF2B5EF4-FFF2-40B4-BE49-F238E27FC236}">
                <a16:creationId xmlns:a16="http://schemas.microsoft.com/office/drawing/2014/main" xmlns="" id="{4A8BE201-C98D-4945-AB04-60CFD641128B}"/>
              </a:ext>
            </a:extLst>
          </p:cNvPr>
          <p:cNvCxnSpPr/>
          <p:nvPr userDrawn="1"/>
        </p:nvCxnSpPr>
        <p:spPr>
          <a:xfrm>
            <a:off x="4770355" y="1467816"/>
            <a:ext cx="0" cy="3660775"/>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E1C0C346-F3A3-DE47-8EFD-D5A7FBA9540E}"/>
              </a:ext>
            </a:extLst>
          </p:cNvPr>
          <p:cNvPicPr>
            <a:picLocks noChangeAspect="1"/>
          </p:cNvPicPr>
          <p:nvPr userDrawn="1"/>
        </p:nvPicPr>
        <p:blipFill>
          <a:blip r:embed="rId2"/>
          <a:stretch>
            <a:fillRect/>
          </a:stretch>
        </p:blipFill>
        <p:spPr>
          <a:xfrm>
            <a:off x="10332270" y="6189407"/>
            <a:ext cx="1536700" cy="457200"/>
          </a:xfrm>
          <a:prstGeom prst="rect">
            <a:avLst/>
          </a:prstGeom>
        </p:spPr>
      </p:pic>
      <p:pic>
        <p:nvPicPr>
          <p:cNvPr id="11" name="Picture 10">
            <a:extLst>
              <a:ext uri="{FF2B5EF4-FFF2-40B4-BE49-F238E27FC236}">
                <a16:creationId xmlns:a16="http://schemas.microsoft.com/office/drawing/2014/main" xmlns="" id="{F562221B-88C3-C84C-89E8-8327C91605EA}"/>
              </a:ext>
            </a:extLst>
          </p:cNvPr>
          <p:cNvPicPr>
            <a:picLocks noChangeAspect="1"/>
          </p:cNvPicPr>
          <p:nvPr userDrawn="1"/>
        </p:nvPicPr>
        <p:blipFill>
          <a:blip r:embed="rId3"/>
          <a:stretch>
            <a:fillRect/>
          </a:stretch>
        </p:blipFill>
        <p:spPr>
          <a:xfrm>
            <a:off x="830904" y="2844919"/>
            <a:ext cx="2369496" cy="387534"/>
          </a:xfrm>
          <a:prstGeom prst="rect">
            <a:avLst/>
          </a:prstGeom>
        </p:spPr>
      </p:pic>
      <p:pic>
        <p:nvPicPr>
          <p:cNvPr id="4" name="Picture 3">
            <a:extLst>
              <a:ext uri="{FF2B5EF4-FFF2-40B4-BE49-F238E27FC236}">
                <a16:creationId xmlns:a16="http://schemas.microsoft.com/office/drawing/2014/main" xmlns="" id="{04D1A454-11BD-0644-BD36-7AC992AAFAE9}"/>
              </a:ext>
            </a:extLst>
          </p:cNvPr>
          <p:cNvPicPr>
            <a:picLocks noChangeAspect="1"/>
          </p:cNvPicPr>
          <p:nvPr userDrawn="1"/>
        </p:nvPicPr>
        <p:blipFill>
          <a:blip r:embed="rId4"/>
          <a:stretch>
            <a:fillRect/>
          </a:stretch>
        </p:blipFill>
        <p:spPr>
          <a:xfrm>
            <a:off x="469900" y="6307511"/>
            <a:ext cx="1127125" cy="245027"/>
          </a:xfrm>
          <a:prstGeom prst="rect">
            <a:avLst/>
          </a:prstGeom>
        </p:spPr>
      </p:pic>
    </p:spTree>
    <p:extLst>
      <p:ext uri="{BB962C8B-B14F-4D97-AF65-F5344CB8AC3E}">
        <p14:creationId xmlns:p14="http://schemas.microsoft.com/office/powerpoint/2010/main" val="316666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95959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959595"/>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77047ED8-0EAB-4E48-A2D3-56DA8E29C6E8}"/>
              </a:ext>
            </a:extLst>
          </p:cNvPr>
          <p:cNvSpPr/>
          <p:nvPr userDrawn="1"/>
        </p:nvSpPr>
        <p:spPr>
          <a:xfrm>
            <a:off x="0" y="1"/>
            <a:ext cx="12192000" cy="5836256"/>
          </a:xfrm>
          <a:prstGeom prst="rect">
            <a:avLst/>
          </a:prstGeom>
          <a:solidFill>
            <a:srgbClr val="1C2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xmlns="" id="{6DABE519-A96F-B342-8D6F-99FC4D7DD2F5}"/>
              </a:ext>
            </a:extLst>
          </p:cNvPr>
          <p:cNvSpPr>
            <a:spLocks noGrp="1"/>
          </p:cNvSpPr>
          <p:nvPr>
            <p:ph type="sldNum" sz="quarter" idx="12"/>
          </p:nvPr>
        </p:nvSpPr>
        <p:spPr>
          <a:xfrm>
            <a:off x="11120284" y="112866"/>
            <a:ext cx="764458" cy="365125"/>
          </a:xfrm>
        </p:spPr>
        <p:txBody>
          <a:bodyPr/>
          <a:lstStyle>
            <a:lvl1pPr>
              <a:defRPr sz="1000">
                <a:solidFill>
                  <a:schemeClr val="tx1">
                    <a:lumMod val="65000"/>
                    <a:lumOff val="35000"/>
                  </a:schemeClr>
                </a:solidFill>
              </a:defRPr>
            </a:lvl1pPr>
          </a:lstStyle>
          <a:p>
            <a:fld id="{51DBE2D9-50C1-BD40-A5C9-F2694075CF2F}" type="slidenum">
              <a:rPr lang="en-US" smtClean="0"/>
              <a:pPr/>
              <a:t>‹#›</a:t>
            </a:fld>
            <a:endParaRPr lang="en-US" dirty="0"/>
          </a:p>
        </p:txBody>
      </p:sp>
      <p:pic>
        <p:nvPicPr>
          <p:cNvPr id="12" name="Picture 11">
            <a:extLst>
              <a:ext uri="{FF2B5EF4-FFF2-40B4-BE49-F238E27FC236}">
                <a16:creationId xmlns:a16="http://schemas.microsoft.com/office/drawing/2014/main" xmlns="" id="{78FB9B7C-8D26-EB45-B647-F05BBA2E2987}"/>
              </a:ext>
            </a:extLst>
          </p:cNvPr>
          <p:cNvPicPr>
            <a:picLocks noChangeAspect="1"/>
          </p:cNvPicPr>
          <p:nvPr userDrawn="1"/>
        </p:nvPicPr>
        <p:blipFill>
          <a:blip r:embed="rId2"/>
          <a:stretch>
            <a:fillRect/>
          </a:stretch>
        </p:blipFill>
        <p:spPr>
          <a:xfrm>
            <a:off x="10332270" y="6189407"/>
            <a:ext cx="1536700" cy="457200"/>
          </a:xfrm>
          <a:prstGeom prst="rect">
            <a:avLst/>
          </a:prstGeom>
        </p:spPr>
      </p:pic>
      <p:sp>
        <p:nvSpPr>
          <p:cNvPr id="10" name="Title 1">
            <a:extLst>
              <a:ext uri="{FF2B5EF4-FFF2-40B4-BE49-F238E27FC236}">
                <a16:creationId xmlns:a16="http://schemas.microsoft.com/office/drawing/2014/main" xmlns="" id="{89E2C088-AD47-E64B-865B-12FC2596D656}"/>
              </a:ext>
            </a:extLst>
          </p:cNvPr>
          <p:cNvSpPr>
            <a:spLocks noGrp="1"/>
          </p:cNvSpPr>
          <p:nvPr>
            <p:ph type="ctrTitle"/>
          </p:nvPr>
        </p:nvSpPr>
        <p:spPr>
          <a:xfrm>
            <a:off x="1524000" y="1545997"/>
            <a:ext cx="9144000" cy="3610466"/>
          </a:xfrm>
        </p:spPr>
        <p:txBody>
          <a:bodyPr anchor="ctr"/>
          <a:lstStyle>
            <a:lvl1pPr algn="ctr">
              <a:defRPr sz="6000">
                <a:solidFill>
                  <a:schemeClr val="bg1">
                    <a:lumMod val="85000"/>
                  </a:schemeClr>
                </a:solidFill>
              </a:defRPr>
            </a:lvl1pPr>
          </a:lstStyle>
          <a:p>
            <a:r>
              <a:rPr lang="en-US" dirty="0"/>
              <a:t>Click to edit Master title style</a:t>
            </a:r>
          </a:p>
        </p:txBody>
      </p:sp>
      <p:pic>
        <p:nvPicPr>
          <p:cNvPr id="7" name="Picture 6">
            <a:extLst>
              <a:ext uri="{FF2B5EF4-FFF2-40B4-BE49-F238E27FC236}">
                <a16:creationId xmlns:a16="http://schemas.microsoft.com/office/drawing/2014/main" xmlns="" id="{4C0F2327-49D5-9341-99F7-C94598A22342}"/>
              </a:ext>
            </a:extLst>
          </p:cNvPr>
          <p:cNvPicPr>
            <a:picLocks noChangeAspect="1"/>
          </p:cNvPicPr>
          <p:nvPr userDrawn="1"/>
        </p:nvPicPr>
        <p:blipFill>
          <a:blip r:embed="rId3"/>
          <a:stretch>
            <a:fillRect/>
          </a:stretch>
        </p:blipFill>
        <p:spPr>
          <a:xfrm>
            <a:off x="469900" y="6307511"/>
            <a:ext cx="1127125" cy="245027"/>
          </a:xfrm>
          <a:prstGeom prst="rect">
            <a:avLst/>
          </a:prstGeom>
        </p:spPr>
      </p:pic>
    </p:spTree>
    <p:extLst>
      <p:ext uri="{BB962C8B-B14F-4D97-AF65-F5344CB8AC3E}">
        <p14:creationId xmlns:p14="http://schemas.microsoft.com/office/powerpoint/2010/main" val="2250356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77047ED8-0EAB-4E48-A2D3-56DA8E29C6E8}"/>
              </a:ext>
            </a:extLst>
          </p:cNvPr>
          <p:cNvSpPr/>
          <p:nvPr userDrawn="1"/>
        </p:nvSpPr>
        <p:spPr>
          <a:xfrm>
            <a:off x="0" y="-1"/>
            <a:ext cx="12192000" cy="58362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xmlns="" id="{2606F2A3-EB61-0546-82B3-32C3EFAA139D}"/>
              </a:ext>
            </a:extLst>
          </p:cNvPr>
          <p:cNvSpPr>
            <a:spLocks noGrp="1"/>
          </p:cNvSpPr>
          <p:nvPr>
            <p:ph idx="1"/>
          </p:nvPr>
        </p:nvSpPr>
        <p:spPr>
          <a:xfrm>
            <a:off x="6464594" y="1190847"/>
            <a:ext cx="5103629" cy="4136065"/>
          </a:xfrm>
        </p:spPr>
        <p:txBody>
          <a:bodyPr anchor="ctr"/>
          <a:lstStyle>
            <a:lvl1pPr>
              <a:defRPr>
                <a:solidFill>
                  <a:schemeClr val="tx1">
                    <a:lumMod val="65000"/>
                    <a:lumOff val="35000"/>
                  </a:schemeClr>
                </a:solidFill>
              </a:defRPr>
            </a:lvl1pPr>
            <a:lvl2pPr marL="457200" indent="0">
              <a:buNone/>
              <a:defRPr/>
            </a:lvl2pPr>
          </a:lstStyle>
          <a:p>
            <a:pPr lvl="0"/>
            <a:r>
              <a:rPr lang="en-US" dirty="0"/>
              <a:t>Edit Master text styles</a:t>
            </a:r>
          </a:p>
        </p:txBody>
      </p:sp>
      <p:sp>
        <p:nvSpPr>
          <p:cNvPr id="8" name="Slide Number Placeholder 5">
            <a:extLst>
              <a:ext uri="{FF2B5EF4-FFF2-40B4-BE49-F238E27FC236}">
                <a16:creationId xmlns:a16="http://schemas.microsoft.com/office/drawing/2014/main" xmlns="" id="{6DABE519-A96F-B342-8D6F-99FC4D7DD2F5}"/>
              </a:ext>
            </a:extLst>
          </p:cNvPr>
          <p:cNvSpPr>
            <a:spLocks noGrp="1"/>
          </p:cNvSpPr>
          <p:nvPr>
            <p:ph type="sldNum" sz="quarter" idx="12"/>
          </p:nvPr>
        </p:nvSpPr>
        <p:spPr>
          <a:xfrm>
            <a:off x="11120284" y="112866"/>
            <a:ext cx="764458" cy="365125"/>
          </a:xfrm>
        </p:spPr>
        <p:txBody>
          <a:bodyPr/>
          <a:lstStyle>
            <a:lvl1pPr>
              <a:defRPr sz="1000">
                <a:solidFill>
                  <a:schemeClr val="tx1">
                    <a:lumMod val="65000"/>
                    <a:lumOff val="35000"/>
                  </a:schemeClr>
                </a:solidFill>
              </a:defRPr>
            </a:lvl1pPr>
          </a:lstStyle>
          <a:p>
            <a:fld id="{51DBE2D9-50C1-BD40-A5C9-F2694075CF2F}" type="slidenum">
              <a:rPr lang="en-US" smtClean="0"/>
              <a:pPr/>
              <a:t>‹#›</a:t>
            </a:fld>
            <a:endParaRPr lang="en-US" dirty="0"/>
          </a:p>
        </p:txBody>
      </p:sp>
      <p:pic>
        <p:nvPicPr>
          <p:cNvPr id="12" name="Picture 11">
            <a:extLst>
              <a:ext uri="{FF2B5EF4-FFF2-40B4-BE49-F238E27FC236}">
                <a16:creationId xmlns:a16="http://schemas.microsoft.com/office/drawing/2014/main" xmlns="" id="{78FB9B7C-8D26-EB45-B647-F05BBA2E2987}"/>
              </a:ext>
            </a:extLst>
          </p:cNvPr>
          <p:cNvPicPr>
            <a:picLocks noChangeAspect="1"/>
          </p:cNvPicPr>
          <p:nvPr userDrawn="1"/>
        </p:nvPicPr>
        <p:blipFill>
          <a:blip r:embed="rId2"/>
          <a:stretch>
            <a:fillRect/>
          </a:stretch>
        </p:blipFill>
        <p:spPr>
          <a:xfrm>
            <a:off x="10332270" y="6189407"/>
            <a:ext cx="1536700" cy="457200"/>
          </a:xfrm>
          <a:prstGeom prst="rect">
            <a:avLst/>
          </a:prstGeom>
        </p:spPr>
      </p:pic>
      <p:sp>
        <p:nvSpPr>
          <p:cNvPr id="17" name="Picture Placeholder 16">
            <a:extLst>
              <a:ext uri="{FF2B5EF4-FFF2-40B4-BE49-F238E27FC236}">
                <a16:creationId xmlns:a16="http://schemas.microsoft.com/office/drawing/2014/main" xmlns="" id="{05B806CB-114F-DE47-8ABE-B4A56FA4B6AA}"/>
              </a:ext>
            </a:extLst>
          </p:cNvPr>
          <p:cNvSpPr>
            <a:spLocks noGrp="1"/>
          </p:cNvSpPr>
          <p:nvPr>
            <p:ph type="pic" sz="quarter" idx="13"/>
          </p:nvPr>
        </p:nvSpPr>
        <p:spPr>
          <a:xfrm>
            <a:off x="467027" y="1016038"/>
            <a:ext cx="5373790" cy="4741824"/>
          </a:xfrm>
        </p:spPr>
        <p:txBody>
          <a:bodyPr anchor="ctr"/>
          <a:lstStyle>
            <a:lvl1pPr algn="ctr">
              <a:defRPr/>
            </a:lvl1pPr>
          </a:lstStyle>
          <a:p>
            <a:endParaRPr lang="en-US" dirty="0"/>
          </a:p>
        </p:txBody>
      </p:sp>
      <p:pic>
        <p:nvPicPr>
          <p:cNvPr id="10" name="Picture 9">
            <a:extLst>
              <a:ext uri="{FF2B5EF4-FFF2-40B4-BE49-F238E27FC236}">
                <a16:creationId xmlns:a16="http://schemas.microsoft.com/office/drawing/2014/main" xmlns="" id="{3417C56F-12DA-5C4E-82C8-952E003CA8F8}"/>
              </a:ext>
            </a:extLst>
          </p:cNvPr>
          <p:cNvPicPr>
            <a:picLocks noChangeAspect="1"/>
          </p:cNvPicPr>
          <p:nvPr userDrawn="1"/>
        </p:nvPicPr>
        <p:blipFill>
          <a:blip r:embed="rId3"/>
          <a:stretch>
            <a:fillRect/>
          </a:stretch>
        </p:blipFill>
        <p:spPr>
          <a:xfrm>
            <a:off x="469900" y="6307511"/>
            <a:ext cx="1127125" cy="245027"/>
          </a:xfrm>
          <a:prstGeom prst="rect">
            <a:avLst/>
          </a:prstGeom>
        </p:spPr>
      </p:pic>
    </p:spTree>
    <p:extLst>
      <p:ext uri="{BB962C8B-B14F-4D97-AF65-F5344CB8AC3E}">
        <p14:creationId xmlns:p14="http://schemas.microsoft.com/office/powerpoint/2010/main" val="393258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31B8123-A0D0-E246-A6AD-C7EEB9729245}"/>
              </a:ext>
            </a:extLst>
          </p:cNvPr>
          <p:cNvSpPr/>
          <p:nvPr userDrawn="1"/>
        </p:nvSpPr>
        <p:spPr>
          <a:xfrm>
            <a:off x="0" y="-1"/>
            <a:ext cx="12192000" cy="58362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77047ED8-0EAB-4E48-A2D3-56DA8E29C6E8}"/>
              </a:ext>
            </a:extLst>
          </p:cNvPr>
          <p:cNvSpPr/>
          <p:nvPr userDrawn="1"/>
        </p:nvSpPr>
        <p:spPr>
          <a:xfrm>
            <a:off x="0" y="1016038"/>
            <a:ext cx="12192000" cy="4742121"/>
          </a:xfrm>
          <a:prstGeom prst="rect">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xmlns="" id="{6DABE519-A96F-B342-8D6F-99FC4D7DD2F5}"/>
              </a:ext>
            </a:extLst>
          </p:cNvPr>
          <p:cNvSpPr>
            <a:spLocks noGrp="1"/>
          </p:cNvSpPr>
          <p:nvPr>
            <p:ph type="sldNum" sz="quarter" idx="12"/>
          </p:nvPr>
        </p:nvSpPr>
        <p:spPr>
          <a:xfrm>
            <a:off x="11120284" y="112866"/>
            <a:ext cx="764458" cy="365125"/>
          </a:xfrm>
        </p:spPr>
        <p:txBody>
          <a:bodyPr/>
          <a:lstStyle>
            <a:lvl1pPr>
              <a:defRPr sz="1000">
                <a:solidFill>
                  <a:schemeClr val="tx1">
                    <a:lumMod val="65000"/>
                    <a:lumOff val="35000"/>
                  </a:schemeClr>
                </a:solidFill>
              </a:defRPr>
            </a:lvl1pPr>
          </a:lstStyle>
          <a:p>
            <a:fld id="{51DBE2D9-50C1-BD40-A5C9-F2694075CF2F}" type="slidenum">
              <a:rPr lang="en-US" smtClean="0"/>
              <a:pPr/>
              <a:t>‹#›</a:t>
            </a:fld>
            <a:endParaRPr lang="en-US" dirty="0"/>
          </a:p>
        </p:txBody>
      </p:sp>
      <p:pic>
        <p:nvPicPr>
          <p:cNvPr id="12" name="Picture 11">
            <a:extLst>
              <a:ext uri="{FF2B5EF4-FFF2-40B4-BE49-F238E27FC236}">
                <a16:creationId xmlns:a16="http://schemas.microsoft.com/office/drawing/2014/main" xmlns="" id="{78FB9B7C-8D26-EB45-B647-F05BBA2E2987}"/>
              </a:ext>
            </a:extLst>
          </p:cNvPr>
          <p:cNvPicPr>
            <a:picLocks noChangeAspect="1"/>
          </p:cNvPicPr>
          <p:nvPr userDrawn="1"/>
        </p:nvPicPr>
        <p:blipFill>
          <a:blip r:embed="rId2"/>
          <a:stretch>
            <a:fillRect/>
          </a:stretch>
        </p:blipFill>
        <p:spPr>
          <a:xfrm>
            <a:off x="10332270" y="6189407"/>
            <a:ext cx="1536700" cy="457200"/>
          </a:xfrm>
          <a:prstGeom prst="rect">
            <a:avLst/>
          </a:prstGeom>
        </p:spPr>
      </p:pic>
      <p:pic>
        <p:nvPicPr>
          <p:cNvPr id="11" name="Picture 10">
            <a:extLst>
              <a:ext uri="{FF2B5EF4-FFF2-40B4-BE49-F238E27FC236}">
                <a16:creationId xmlns:a16="http://schemas.microsoft.com/office/drawing/2014/main" xmlns="" id="{0A25D2E6-9CF8-B144-9205-F8A7C9C2F430}"/>
              </a:ext>
            </a:extLst>
          </p:cNvPr>
          <p:cNvPicPr>
            <a:picLocks noChangeAspect="1"/>
          </p:cNvPicPr>
          <p:nvPr userDrawn="1"/>
        </p:nvPicPr>
        <p:blipFill>
          <a:blip r:embed="rId3"/>
          <a:stretch>
            <a:fillRect/>
          </a:stretch>
        </p:blipFill>
        <p:spPr>
          <a:xfrm>
            <a:off x="469900" y="6307511"/>
            <a:ext cx="1127125" cy="245027"/>
          </a:xfrm>
          <a:prstGeom prst="rect">
            <a:avLst/>
          </a:prstGeom>
        </p:spPr>
      </p:pic>
    </p:spTree>
    <p:extLst>
      <p:ext uri="{BB962C8B-B14F-4D97-AF65-F5344CB8AC3E}">
        <p14:creationId xmlns:p14="http://schemas.microsoft.com/office/powerpoint/2010/main" val="55672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Black Backgroun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EC26D94-6AA3-D94F-A332-4776C937F6C4}"/>
              </a:ext>
            </a:extLst>
          </p:cNvPr>
          <p:cNvPicPr>
            <a:picLocks noChangeAspect="1"/>
          </p:cNvPicPr>
          <p:nvPr userDrawn="1"/>
        </p:nvPicPr>
        <p:blipFill>
          <a:blip r:embed="rId2"/>
          <a:stretch>
            <a:fillRect/>
          </a:stretch>
        </p:blipFill>
        <p:spPr>
          <a:xfrm>
            <a:off x="10332270" y="6189407"/>
            <a:ext cx="1536700" cy="457200"/>
          </a:xfrm>
          <a:prstGeom prst="rect">
            <a:avLst/>
          </a:prstGeom>
        </p:spPr>
      </p:pic>
      <p:sp>
        <p:nvSpPr>
          <p:cNvPr id="9" name="Slide Number Placeholder 5">
            <a:extLst>
              <a:ext uri="{FF2B5EF4-FFF2-40B4-BE49-F238E27FC236}">
                <a16:creationId xmlns:a16="http://schemas.microsoft.com/office/drawing/2014/main" xmlns="" id="{FCAFB483-05C5-A742-B01E-4FE84ACBA26E}"/>
              </a:ext>
            </a:extLst>
          </p:cNvPr>
          <p:cNvSpPr>
            <a:spLocks noGrp="1"/>
          </p:cNvSpPr>
          <p:nvPr>
            <p:ph type="sldNum" sz="quarter" idx="12"/>
          </p:nvPr>
        </p:nvSpPr>
        <p:spPr>
          <a:xfrm>
            <a:off x="11120284" y="112866"/>
            <a:ext cx="764458" cy="365125"/>
          </a:xfrm>
        </p:spPr>
        <p:txBody>
          <a:bodyPr/>
          <a:lstStyle>
            <a:lvl1pPr>
              <a:defRPr sz="1000">
                <a:solidFill>
                  <a:schemeClr val="bg1">
                    <a:lumMod val="50000"/>
                    <a:lumOff val="50000"/>
                  </a:schemeClr>
                </a:solidFill>
              </a:defRPr>
            </a:lvl1pPr>
          </a:lstStyle>
          <a:p>
            <a:fld id="{51DBE2D9-50C1-BD40-A5C9-F2694075CF2F}" type="slidenum">
              <a:rPr lang="en-US" smtClean="0"/>
              <a:pPr/>
              <a:t>‹#›</a:t>
            </a:fld>
            <a:endParaRPr lang="en-US" dirty="0"/>
          </a:p>
        </p:txBody>
      </p:sp>
      <p:pic>
        <p:nvPicPr>
          <p:cNvPr id="5" name="Picture 4">
            <a:extLst>
              <a:ext uri="{FF2B5EF4-FFF2-40B4-BE49-F238E27FC236}">
                <a16:creationId xmlns:a16="http://schemas.microsoft.com/office/drawing/2014/main" xmlns="" id="{5E3C7E4D-F5A7-B440-B2DA-CB671D3EBECA}"/>
              </a:ext>
            </a:extLst>
          </p:cNvPr>
          <p:cNvPicPr>
            <a:picLocks noChangeAspect="1"/>
          </p:cNvPicPr>
          <p:nvPr userDrawn="1"/>
        </p:nvPicPr>
        <p:blipFill>
          <a:blip r:embed="rId3"/>
          <a:stretch>
            <a:fillRect/>
          </a:stretch>
        </p:blipFill>
        <p:spPr>
          <a:xfrm>
            <a:off x="469900" y="6307511"/>
            <a:ext cx="1127125" cy="245027"/>
          </a:xfrm>
          <a:prstGeom prst="rect">
            <a:avLst/>
          </a:prstGeom>
        </p:spPr>
      </p:pic>
    </p:spTree>
    <p:extLst>
      <p:ext uri="{BB962C8B-B14F-4D97-AF65-F5344CB8AC3E}">
        <p14:creationId xmlns:p14="http://schemas.microsoft.com/office/powerpoint/2010/main" val="96903636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White Backgroun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EC26D94-6AA3-D94F-A332-4776C937F6C4}"/>
              </a:ext>
            </a:extLst>
          </p:cNvPr>
          <p:cNvPicPr>
            <a:picLocks noChangeAspect="1"/>
          </p:cNvPicPr>
          <p:nvPr userDrawn="1"/>
        </p:nvPicPr>
        <p:blipFill>
          <a:blip r:embed="rId2"/>
          <a:stretch>
            <a:fillRect/>
          </a:stretch>
        </p:blipFill>
        <p:spPr>
          <a:xfrm>
            <a:off x="10332270" y="6189407"/>
            <a:ext cx="1536700" cy="457200"/>
          </a:xfrm>
          <a:prstGeom prst="rect">
            <a:avLst/>
          </a:prstGeom>
        </p:spPr>
      </p:pic>
      <p:sp>
        <p:nvSpPr>
          <p:cNvPr id="9" name="Slide Number Placeholder 5">
            <a:extLst>
              <a:ext uri="{FF2B5EF4-FFF2-40B4-BE49-F238E27FC236}">
                <a16:creationId xmlns:a16="http://schemas.microsoft.com/office/drawing/2014/main" xmlns="" id="{FCAFB483-05C5-A742-B01E-4FE84ACBA26E}"/>
              </a:ext>
            </a:extLst>
          </p:cNvPr>
          <p:cNvSpPr>
            <a:spLocks noGrp="1"/>
          </p:cNvSpPr>
          <p:nvPr>
            <p:ph type="sldNum" sz="quarter" idx="12"/>
          </p:nvPr>
        </p:nvSpPr>
        <p:spPr>
          <a:xfrm>
            <a:off x="11120284" y="112866"/>
            <a:ext cx="764458" cy="365125"/>
          </a:xfrm>
        </p:spPr>
        <p:txBody>
          <a:bodyPr/>
          <a:lstStyle>
            <a:lvl1pPr>
              <a:defRPr sz="1000">
                <a:solidFill>
                  <a:schemeClr val="tx1">
                    <a:lumMod val="65000"/>
                    <a:lumOff val="35000"/>
                  </a:schemeClr>
                </a:solidFill>
              </a:defRPr>
            </a:lvl1pPr>
          </a:lstStyle>
          <a:p>
            <a:fld id="{51DBE2D9-50C1-BD40-A5C9-F2694075CF2F}" type="slidenum">
              <a:rPr lang="en-US" smtClean="0"/>
              <a:pPr/>
              <a:t>‹#›</a:t>
            </a:fld>
            <a:endParaRPr lang="en-US" dirty="0"/>
          </a:p>
        </p:txBody>
      </p:sp>
      <p:pic>
        <p:nvPicPr>
          <p:cNvPr id="5" name="Picture 4">
            <a:extLst>
              <a:ext uri="{FF2B5EF4-FFF2-40B4-BE49-F238E27FC236}">
                <a16:creationId xmlns:a16="http://schemas.microsoft.com/office/drawing/2014/main" xmlns="" id="{FEBA4B7E-1343-0A4E-8146-152E461D4CBF}"/>
              </a:ext>
            </a:extLst>
          </p:cNvPr>
          <p:cNvPicPr>
            <a:picLocks noChangeAspect="1"/>
          </p:cNvPicPr>
          <p:nvPr userDrawn="1"/>
        </p:nvPicPr>
        <p:blipFill>
          <a:blip r:embed="rId3"/>
          <a:stretch>
            <a:fillRect/>
          </a:stretch>
        </p:blipFill>
        <p:spPr>
          <a:xfrm>
            <a:off x="469900" y="6307511"/>
            <a:ext cx="1127125" cy="245027"/>
          </a:xfrm>
          <a:prstGeom prst="rect">
            <a:avLst/>
          </a:prstGeom>
        </p:spPr>
      </p:pic>
    </p:spTree>
    <p:extLst>
      <p:ext uri="{BB962C8B-B14F-4D97-AF65-F5344CB8AC3E}">
        <p14:creationId xmlns:p14="http://schemas.microsoft.com/office/powerpoint/2010/main" val="228291681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 Thank you">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EC26D94-6AA3-D94F-A332-4776C937F6C4}"/>
              </a:ext>
            </a:extLst>
          </p:cNvPr>
          <p:cNvPicPr>
            <a:picLocks noChangeAspect="1"/>
          </p:cNvPicPr>
          <p:nvPr userDrawn="1"/>
        </p:nvPicPr>
        <p:blipFill>
          <a:blip r:embed="rId2"/>
          <a:stretch>
            <a:fillRect/>
          </a:stretch>
        </p:blipFill>
        <p:spPr>
          <a:xfrm>
            <a:off x="10332270" y="6189407"/>
            <a:ext cx="1536700" cy="457200"/>
          </a:xfrm>
          <a:prstGeom prst="rect">
            <a:avLst/>
          </a:prstGeom>
        </p:spPr>
      </p:pic>
      <p:sp>
        <p:nvSpPr>
          <p:cNvPr id="4" name="TextBox 3">
            <a:extLst>
              <a:ext uri="{FF2B5EF4-FFF2-40B4-BE49-F238E27FC236}">
                <a16:creationId xmlns:a16="http://schemas.microsoft.com/office/drawing/2014/main" xmlns="" id="{59128AA4-9706-454D-8FD9-C49A8C28C1B3}"/>
              </a:ext>
            </a:extLst>
          </p:cNvPr>
          <p:cNvSpPr txBox="1"/>
          <p:nvPr userDrawn="1"/>
        </p:nvSpPr>
        <p:spPr>
          <a:xfrm>
            <a:off x="0" y="2971800"/>
            <a:ext cx="12181398" cy="615553"/>
          </a:xfrm>
          <a:prstGeom prst="rect">
            <a:avLst/>
          </a:prstGeom>
          <a:noFill/>
        </p:spPr>
        <p:txBody>
          <a:bodyPr wrap="square" rtlCol="0">
            <a:spAutoFit/>
          </a:bodyPr>
          <a:lstStyle/>
          <a:p>
            <a:pPr algn="ctr"/>
            <a:r>
              <a:rPr lang="en-US" sz="3400" spc="600" baseline="0" dirty="0"/>
              <a:t>THANK YOU</a:t>
            </a:r>
          </a:p>
        </p:txBody>
      </p:sp>
      <p:pic>
        <p:nvPicPr>
          <p:cNvPr id="5" name="Picture 4">
            <a:extLst>
              <a:ext uri="{FF2B5EF4-FFF2-40B4-BE49-F238E27FC236}">
                <a16:creationId xmlns:a16="http://schemas.microsoft.com/office/drawing/2014/main" xmlns="" id="{2F409227-3D32-D34E-890E-48A3D7E3F5D4}"/>
              </a:ext>
            </a:extLst>
          </p:cNvPr>
          <p:cNvPicPr>
            <a:picLocks noChangeAspect="1"/>
          </p:cNvPicPr>
          <p:nvPr userDrawn="1"/>
        </p:nvPicPr>
        <p:blipFill>
          <a:blip r:embed="rId3"/>
          <a:stretch>
            <a:fillRect/>
          </a:stretch>
        </p:blipFill>
        <p:spPr>
          <a:xfrm>
            <a:off x="469900" y="6307511"/>
            <a:ext cx="1127125" cy="245027"/>
          </a:xfrm>
          <a:prstGeom prst="rect">
            <a:avLst/>
          </a:prstGeom>
        </p:spPr>
      </p:pic>
    </p:spTree>
    <p:extLst>
      <p:ext uri="{BB962C8B-B14F-4D97-AF65-F5344CB8AC3E}">
        <p14:creationId xmlns:p14="http://schemas.microsoft.com/office/powerpoint/2010/main" val="278213972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97956F3-390A-FA43-8E7B-255DE0B16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8CFB134-79C6-E547-9738-5ACB5E020F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312FB3-2AC9-2B45-970B-48C034A4EE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80C635D-8413-C049-98D9-ED8C57429FDA}" type="datetime1">
              <a:rPr lang="en-US" smtClean="0"/>
              <a:t>4/10/2018</a:t>
            </a:fld>
            <a:endParaRPr lang="en-US"/>
          </a:p>
        </p:txBody>
      </p:sp>
      <p:sp>
        <p:nvSpPr>
          <p:cNvPr id="5" name="Footer Placeholder 4">
            <a:extLst>
              <a:ext uri="{FF2B5EF4-FFF2-40B4-BE49-F238E27FC236}">
                <a16:creationId xmlns:a16="http://schemas.microsoft.com/office/drawing/2014/main" xmlns="" id="{B2A4A8B9-DA43-6241-8807-06FCF86A7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xmlns="" id="{59B72C9C-AE9A-A548-AF94-F0D0C55A11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1DBE2D9-50C1-BD40-A5C9-F2694075CF2F}" type="slidenum">
              <a:rPr lang="en-US" smtClean="0"/>
              <a:pPr/>
              <a:t>‹#›</a:t>
            </a:fld>
            <a:endParaRPr lang="en-US"/>
          </a:p>
        </p:txBody>
      </p:sp>
    </p:spTree>
    <p:extLst>
      <p:ext uri="{BB962C8B-B14F-4D97-AF65-F5344CB8AC3E}">
        <p14:creationId xmlns:p14="http://schemas.microsoft.com/office/powerpoint/2010/main" val="1579463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61" r:id="rId5"/>
    <p:sldLayoutId id="2147483660" r:id="rId6"/>
    <p:sldLayoutId id="2147483663" r:id="rId7"/>
    <p:sldLayoutId id="2147483665"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6CA18D6-85EB-3449-9D4B-335826D577AC}"/>
              </a:ext>
            </a:extLst>
          </p:cNvPr>
          <p:cNvSpPr>
            <a:spLocks noGrp="1"/>
          </p:cNvSpPr>
          <p:nvPr>
            <p:ph type="sldNum" sz="quarter" idx="12"/>
          </p:nvPr>
        </p:nvSpPr>
        <p:spPr/>
        <p:txBody>
          <a:bodyPr/>
          <a:lstStyle/>
          <a:p>
            <a:fld id="{51DBE2D9-50C1-BD40-A5C9-F2694075CF2F}" type="slidenum">
              <a:rPr lang="en-US" smtClean="0"/>
              <a:pPr/>
              <a:t>1</a:t>
            </a:fld>
            <a:endParaRPr lang="en-US" dirty="0"/>
          </a:p>
        </p:txBody>
      </p:sp>
      <p:sp>
        <p:nvSpPr>
          <p:cNvPr id="3" name="TextBox 2"/>
          <p:cNvSpPr txBox="1"/>
          <p:nvPr/>
        </p:nvSpPr>
        <p:spPr>
          <a:xfrm>
            <a:off x="1008000" y="1488600"/>
            <a:ext cx="10134600" cy="3108543"/>
          </a:xfrm>
          <a:prstGeom prst="rect">
            <a:avLst/>
          </a:prstGeom>
          <a:noFill/>
        </p:spPr>
        <p:txBody>
          <a:bodyPr wrap="square" rtlCol="0">
            <a:spAutoFit/>
          </a:bodyPr>
          <a:lstStyle/>
          <a:p>
            <a:pPr marL="171450" indent="-171450" algn="ctr">
              <a:tabLst>
                <a:tab pos="6399213" algn="l"/>
              </a:tabLst>
            </a:pPr>
            <a:r>
              <a:rPr lang="en-US" sz="6600" dirty="0" smtClean="0">
                <a:solidFill>
                  <a:schemeClr val="tx1">
                    <a:lumMod val="65000"/>
                    <a:lumOff val="35000"/>
                  </a:schemeClr>
                </a:solidFill>
              </a:rPr>
              <a:t> </a:t>
            </a:r>
            <a:r>
              <a:rPr lang="en-US" sz="4400" b="1" dirty="0">
                <a:solidFill>
                  <a:schemeClr val="tx1">
                    <a:lumMod val="65000"/>
                    <a:lumOff val="35000"/>
                  </a:schemeClr>
                </a:solidFill>
              </a:rPr>
              <a:t>$7.92 Cents-a-Yard Reasons </a:t>
            </a:r>
            <a:r>
              <a:rPr lang="en-US" sz="4800" dirty="0" smtClean="0">
                <a:solidFill>
                  <a:srgbClr val="00B050"/>
                </a:solidFill>
              </a:rPr>
              <a:t/>
            </a:r>
            <a:br>
              <a:rPr lang="en-US" sz="4800" dirty="0" smtClean="0">
                <a:solidFill>
                  <a:srgbClr val="00B050"/>
                </a:solidFill>
              </a:rPr>
            </a:br>
            <a:r>
              <a:rPr lang="en-US" sz="4800" dirty="0" smtClean="0">
                <a:solidFill>
                  <a:schemeClr val="tx1">
                    <a:lumMod val="65000"/>
                    <a:lumOff val="35000"/>
                  </a:schemeClr>
                </a:solidFill>
              </a:rPr>
              <a:t>to rethink the “double </a:t>
            </a:r>
            <a:r>
              <a:rPr lang="en-US" sz="4800" dirty="0">
                <a:solidFill>
                  <a:schemeClr val="tx1">
                    <a:lumMod val="65000"/>
                    <a:lumOff val="35000"/>
                  </a:schemeClr>
                </a:solidFill>
              </a:rPr>
              <a:t>stick </a:t>
            </a:r>
            <a:r>
              <a:rPr lang="en-US" sz="4800" dirty="0" smtClean="0">
                <a:solidFill>
                  <a:schemeClr val="tx1">
                    <a:lumMod val="65000"/>
                    <a:lumOff val="35000"/>
                  </a:schemeClr>
                </a:solidFill>
              </a:rPr>
              <a:t>method” of carpet installation</a:t>
            </a:r>
            <a:endParaRPr lang="en-US" sz="4800" dirty="0">
              <a:solidFill>
                <a:schemeClr val="tx1">
                  <a:lumMod val="65000"/>
                  <a:lumOff val="35000"/>
                </a:schemeClr>
              </a:solidFill>
            </a:endParaRPr>
          </a:p>
          <a:p>
            <a:pPr>
              <a:spcBef>
                <a:spcPts val="1200"/>
              </a:spcBef>
              <a:tabLst>
                <a:tab pos="6399213" algn="l"/>
              </a:tabLst>
            </a:pPr>
            <a:r>
              <a:rPr lang="en-US" sz="2400" dirty="0">
                <a:solidFill>
                  <a:schemeClr val="bg1">
                    <a:lumMod val="65000"/>
                  </a:schemeClr>
                </a:solidFill>
              </a:rPr>
              <a:t>	</a:t>
            </a:r>
          </a:p>
        </p:txBody>
      </p:sp>
    </p:spTree>
    <p:extLst>
      <p:ext uri="{BB962C8B-B14F-4D97-AF65-F5344CB8AC3E}">
        <p14:creationId xmlns:p14="http://schemas.microsoft.com/office/powerpoint/2010/main" val="288514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C164588-50C0-7441-813D-8C37482ACB35}"/>
              </a:ext>
            </a:extLst>
          </p:cNvPr>
          <p:cNvSpPr/>
          <p:nvPr/>
        </p:nvSpPr>
        <p:spPr>
          <a:xfrm>
            <a:off x="685800" y="4486123"/>
            <a:ext cx="6705600" cy="695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1DBE2D9-50C1-BD40-A5C9-F2694075CF2F}" type="slidenum">
              <a:rPr lang="en-US" smtClean="0"/>
              <a:pPr/>
              <a:t>10</a:t>
            </a:fld>
            <a:endParaRPr lang="en-US" dirty="0"/>
          </a:p>
        </p:txBody>
      </p:sp>
      <p:pic>
        <p:nvPicPr>
          <p:cNvPr id="7" name="Picture 6">
            <a:extLst>
              <a:ext uri="{FF2B5EF4-FFF2-40B4-BE49-F238E27FC236}">
                <a16:creationId xmlns:a16="http://schemas.microsoft.com/office/drawing/2014/main" xmlns="" id="{A5B5D171-AD6A-D743-8CFD-07AC8002B937}"/>
              </a:ext>
            </a:extLst>
          </p:cNvPr>
          <p:cNvPicPr>
            <a:picLocks noChangeAspect="1"/>
          </p:cNvPicPr>
          <p:nvPr/>
        </p:nvPicPr>
        <p:blipFill>
          <a:blip r:embed="rId2"/>
          <a:stretch>
            <a:fillRect/>
          </a:stretch>
        </p:blipFill>
        <p:spPr>
          <a:xfrm>
            <a:off x="8586000" y="2561358"/>
            <a:ext cx="2781300" cy="808241"/>
          </a:xfrm>
          <a:prstGeom prst="rect">
            <a:avLst/>
          </a:prstGeom>
        </p:spPr>
      </p:pic>
      <p:cxnSp>
        <p:nvCxnSpPr>
          <p:cNvPr id="9" name="Straight Connector 8">
            <a:extLst>
              <a:ext uri="{FF2B5EF4-FFF2-40B4-BE49-F238E27FC236}">
                <a16:creationId xmlns:a16="http://schemas.microsoft.com/office/drawing/2014/main" xmlns="" id="{4C206C61-B3D8-214B-B93F-6E205BB11106}"/>
              </a:ext>
            </a:extLst>
          </p:cNvPr>
          <p:cNvCxnSpPr>
            <a:cxnSpLocks/>
          </p:cNvCxnSpPr>
          <p:nvPr/>
        </p:nvCxnSpPr>
        <p:spPr>
          <a:xfrm>
            <a:off x="8229600" y="685801"/>
            <a:ext cx="0" cy="502919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E275070B-1A88-2247-9549-8EF48307B0AA}"/>
              </a:ext>
            </a:extLst>
          </p:cNvPr>
          <p:cNvSpPr txBox="1"/>
          <p:nvPr/>
        </p:nvSpPr>
        <p:spPr>
          <a:xfrm>
            <a:off x="9360000" y="3542400"/>
            <a:ext cx="1710725" cy="646331"/>
          </a:xfrm>
          <a:prstGeom prst="rect">
            <a:avLst/>
          </a:prstGeom>
          <a:noFill/>
        </p:spPr>
        <p:txBody>
          <a:bodyPr wrap="none" rtlCol="0">
            <a:spAutoFit/>
          </a:bodyPr>
          <a:lstStyle/>
          <a:p>
            <a:r>
              <a:rPr lang="en-US" spc="300" dirty="0">
                <a:solidFill>
                  <a:schemeClr val="tx1">
                    <a:lumMod val="75000"/>
                    <a:lumOff val="25000"/>
                  </a:schemeClr>
                </a:solidFill>
              </a:rPr>
              <a:t>MAXIMIZE </a:t>
            </a:r>
          </a:p>
          <a:p>
            <a:r>
              <a:rPr lang="en-US" spc="300" dirty="0">
                <a:solidFill>
                  <a:schemeClr val="tx1">
                    <a:lumMod val="75000"/>
                    <a:lumOff val="25000"/>
                  </a:schemeClr>
                </a:solidFill>
              </a:rPr>
              <a:t>BUDGETS</a:t>
            </a:r>
          </a:p>
        </p:txBody>
      </p:sp>
      <p:cxnSp>
        <p:nvCxnSpPr>
          <p:cNvPr id="10" name="Straight Connector 9">
            <a:extLst>
              <a:ext uri="{FF2B5EF4-FFF2-40B4-BE49-F238E27FC236}">
                <a16:creationId xmlns:a16="http://schemas.microsoft.com/office/drawing/2014/main" xmlns="" id="{EE43455C-F49D-5245-B0E3-275C62546562}"/>
              </a:ext>
            </a:extLst>
          </p:cNvPr>
          <p:cNvCxnSpPr>
            <a:cxnSpLocks/>
          </p:cNvCxnSpPr>
          <p:nvPr/>
        </p:nvCxnSpPr>
        <p:spPr>
          <a:xfrm flipH="1">
            <a:off x="9447600" y="3477000"/>
            <a:ext cx="19824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239BF073-8B6A-DF4E-BD55-5E0C106F6506}"/>
              </a:ext>
            </a:extLst>
          </p:cNvPr>
          <p:cNvSpPr txBox="1"/>
          <p:nvPr/>
        </p:nvSpPr>
        <p:spPr>
          <a:xfrm>
            <a:off x="552288" y="1797000"/>
            <a:ext cx="3429000" cy="2585323"/>
          </a:xfrm>
          <a:prstGeom prst="rect">
            <a:avLst/>
          </a:prstGeom>
          <a:noFill/>
        </p:spPr>
        <p:txBody>
          <a:bodyPr wrap="square" rtlCol="0">
            <a:spAutoFit/>
          </a:bodyPr>
          <a:lstStyle/>
          <a:p>
            <a:pPr marL="6350" indent="-6350"/>
            <a:r>
              <a:rPr lang="en-US" b="1" dirty="0"/>
              <a:t>1815 sq. yds. </a:t>
            </a:r>
            <a:r>
              <a:rPr lang="en-US" b="1" dirty="0" err="1"/>
              <a:t>ColorPoint</a:t>
            </a:r>
            <a:r>
              <a:rPr lang="en-US" b="1" dirty="0"/>
              <a:t> w/ Double Stick Installation</a:t>
            </a:r>
          </a:p>
          <a:p>
            <a:pPr marL="171450" indent="-171450"/>
            <a:endParaRPr lang="en-US" dirty="0"/>
          </a:p>
          <a:p>
            <a:pPr marL="171450" indent="-171450">
              <a:buFont typeface="Arial" panose="020B0604020202020204" pitchFamily="34" charset="0"/>
              <a:buChar char="•"/>
            </a:pPr>
            <a:r>
              <a:rPr lang="en-US" dirty="0"/>
              <a:t>Material Cost: $26.49</a:t>
            </a:r>
          </a:p>
          <a:p>
            <a:pPr marL="171450" indent="-171450">
              <a:buFont typeface="Arial" panose="020B0604020202020204" pitchFamily="34" charset="0"/>
              <a:buChar char="•"/>
            </a:pPr>
            <a:r>
              <a:rPr lang="en-US" dirty="0" smtClean="0"/>
              <a:t>Cushion</a:t>
            </a:r>
            <a:r>
              <a:rPr lang="en-US" dirty="0"/>
              <a:t>: $7.65</a:t>
            </a:r>
          </a:p>
          <a:p>
            <a:pPr marL="171450" indent="-171450">
              <a:buFont typeface="Arial" panose="020B0604020202020204" pitchFamily="34" charset="0"/>
              <a:buChar char="•"/>
            </a:pPr>
            <a:r>
              <a:rPr lang="en-US" dirty="0"/>
              <a:t>Pad Installation: $4.77</a:t>
            </a:r>
          </a:p>
          <a:p>
            <a:pPr marL="171450" indent="-171450">
              <a:buFont typeface="Arial" panose="020B0604020202020204" pitchFamily="34" charset="0"/>
              <a:buChar char="•"/>
            </a:pPr>
            <a:r>
              <a:rPr lang="en-US" dirty="0"/>
              <a:t>Carpet Installation: $5.00</a:t>
            </a:r>
          </a:p>
          <a:p>
            <a:pPr marL="171450" indent="-171450">
              <a:buFont typeface="Arial" panose="020B0604020202020204" pitchFamily="34" charset="0"/>
              <a:buChar char="•"/>
            </a:pPr>
            <a:r>
              <a:rPr lang="en-US" dirty="0"/>
              <a:t>Total: $43.91 sq. yd.</a:t>
            </a:r>
          </a:p>
          <a:p>
            <a:pPr marL="171450" indent="-171450">
              <a:buFontTx/>
              <a:buChar char="-"/>
            </a:pPr>
            <a:endParaRPr lang="en-US" dirty="0"/>
          </a:p>
        </p:txBody>
      </p:sp>
      <p:sp>
        <p:nvSpPr>
          <p:cNvPr id="13" name="TextBox 12">
            <a:extLst>
              <a:ext uri="{FF2B5EF4-FFF2-40B4-BE49-F238E27FC236}">
                <a16:creationId xmlns:a16="http://schemas.microsoft.com/office/drawing/2014/main" xmlns="" id="{EEB3E1DB-18C8-F444-ACBE-1F68AB25A630}"/>
              </a:ext>
            </a:extLst>
          </p:cNvPr>
          <p:cNvSpPr txBox="1"/>
          <p:nvPr/>
        </p:nvSpPr>
        <p:spPr>
          <a:xfrm>
            <a:off x="4242599" y="1797000"/>
            <a:ext cx="3464378" cy="1754326"/>
          </a:xfrm>
          <a:prstGeom prst="rect">
            <a:avLst/>
          </a:prstGeom>
          <a:noFill/>
        </p:spPr>
        <p:txBody>
          <a:bodyPr wrap="square" rtlCol="0">
            <a:spAutoFit/>
          </a:bodyPr>
          <a:lstStyle/>
          <a:p>
            <a:pPr marL="6350" indent="-6350"/>
            <a:r>
              <a:rPr lang="en-US" b="1" dirty="0"/>
              <a:t>1815 sq. yds. </a:t>
            </a:r>
            <a:r>
              <a:rPr lang="en-US" b="1" dirty="0" err="1"/>
              <a:t>ColorPoint</a:t>
            </a:r>
            <a:r>
              <a:rPr lang="en-US" b="1" dirty="0"/>
              <a:t> w/ </a:t>
            </a:r>
            <a:r>
              <a:rPr lang="en-US" b="1" dirty="0" err="1"/>
              <a:t>BioCel</a:t>
            </a:r>
            <a:r>
              <a:rPr lang="en-US" b="1" dirty="0"/>
              <a:t> Cushion</a:t>
            </a:r>
          </a:p>
          <a:p>
            <a:pPr marL="228600" indent="-228600"/>
            <a:endParaRPr lang="en-US" dirty="0"/>
          </a:p>
          <a:p>
            <a:pPr marL="171450" indent="-171450">
              <a:buFont typeface="Arial" panose="020B0604020202020204" pitchFamily="34" charset="0"/>
              <a:buChar char="•"/>
            </a:pPr>
            <a:r>
              <a:rPr lang="en-US" dirty="0"/>
              <a:t>Material Cost: $30.99</a:t>
            </a:r>
          </a:p>
          <a:p>
            <a:pPr marL="171450" indent="-171450">
              <a:buFont typeface="Arial" panose="020B0604020202020204" pitchFamily="34" charset="0"/>
              <a:buChar char="•"/>
            </a:pPr>
            <a:r>
              <a:rPr lang="en-US" dirty="0"/>
              <a:t>Carpet Installation: $5.00</a:t>
            </a:r>
          </a:p>
          <a:p>
            <a:pPr marL="171450" indent="-171450">
              <a:buFont typeface="Arial" panose="020B0604020202020204" pitchFamily="34" charset="0"/>
              <a:buChar char="•"/>
            </a:pPr>
            <a:r>
              <a:rPr lang="en-US" dirty="0"/>
              <a:t>Total: $35.99 sq. yd.</a:t>
            </a:r>
          </a:p>
        </p:txBody>
      </p:sp>
      <p:cxnSp>
        <p:nvCxnSpPr>
          <p:cNvPr id="14" name="Straight Connector 13">
            <a:extLst>
              <a:ext uri="{FF2B5EF4-FFF2-40B4-BE49-F238E27FC236}">
                <a16:creationId xmlns:a16="http://schemas.microsoft.com/office/drawing/2014/main" xmlns="" id="{C9F74BC3-A440-6E49-9806-F17423441BFF}"/>
              </a:ext>
            </a:extLst>
          </p:cNvPr>
          <p:cNvCxnSpPr>
            <a:cxnSpLocks/>
          </p:cNvCxnSpPr>
          <p:nvPr/>
        </p:nvCxnSpPr>
        <p:spPr>
          <a:xfrm>
            <a:off x="3938400" y="1900800"/>
            <a:ext cx="0" cy="21384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1042B5B8-A24C-CF46-B37E-AE268876664D}"/>
              </a:ext>
            </a:extLst>
          </p:cNvPr>
          <p:cNvSpPr txBox="1"/>
          <p:nvPr/>
        </p:nvSpPr>
        <p:spPr>
          <a:xfrm>
            <a:off x="851400" y="4641600"/>
            <a:ext cx="6291018" cy="369332"/>
          </a:xfrm>
          <a:prstGeom prst="rect">
            <a:avLst/>
          </a:prstGeom>
          <a:noFill/>
        </p:spPr>
        <p:txBody>
          <a:bodyPr wrap="none" rtlCol="0">
            <a:spAutoFit/>
          </a:bodyPr>
          <a:lstStyle/>
          <a:p>
            <a:pPr>
              <a:tabLst>
                <a:tab pos="450850" algn="l"/>
              </a:tabLst>
            </a:pPr>
            <a:r>
              <a:rPr lang="en-US" b="1" dirty="0">
                <a:solidFill>
                  <a:schemeClr val="bg1"/>
                </a:solidFill>
              </a:rPr>
              <a:t>Total Savings: $7.92 sq. yd. x 1815 sq. yds. = $14,374.80</a:t>
            </a:r>
          </a:p>
        </p:txBody>
      </p:sp>
    </p:spTree>
    <p:extLst>
      <p:ext uri="{BB962C8B-B14F-4D97-AF65-F5344CB8AC3E}">
        <p14:creationId xmlns:p14="http://schemas.microsoft.com/office/powerpoint/2010/main" val="2879437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041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61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E7960EA5-F44E-0040-9E09-CDE453D890B6}"/>
              </a:ext>
            </a:extLst>
          </p:cNvPr>
          <p:cNvSpPr>
            <a:spLocks noGrp="1"/>
          </p:cNvSpPr>
          <p:nvPr>
            <p:ph idx="1"/>
          </p:nvPr>
        </p:nvSpPr>
        <p:spPr>
          <a:xfrm>
            <a:off x="6096000" y="1190847"/>
            <a:ext cx="5103629" cy="4136065"/>
          </a:xfrm>
        </p:spPr>
        <p:txBody>
          <a:bodyPr>
            <a:normAutofit/>
          </a:bodyPr>
          <a:lstStyle/>
          <a:p>
            <a:pPr>
              <a:buNone/>
              <a:tabLst>
                <a:tab pos="222250" algn="l"/>
              </a:tabLst>
            </a:pPr>
            <a:r>
              <a:rPr lang="en-US" b="1" dirty="0"/>
              <a:t>	Why?</a:t>
            </a:r>
          </a:p>
          <a:p>
            <a:pPr>
              <a:tabLst>
                <a:tab pos="222250" algn="l"/>
              </a:tabLst>
            </a:pPr>
            <a:r>
              <a:rPr lang="en-US" dirty="0"/>
              <a:t>Added Comfort</a:t>
            </a:r>
          </a:p>
          <a:p>
            <a:pPr>
              <a:tabLst>
                <a:tab pos="222250" algn="l"/>
              </a:tabLst>
            </a:pPr>
            <a:r>
              <a:rPr lang="en-US" dirty="0"/>
              <a:t>Improved Performance</a:t>
            </a:r>
          </a:p>
          <a:p>
            <a:pPr>
              <a:tabLst>
                <a:tab pos="222250" algn="l"/>
              </a:tabLst>
            </a:pPr>
            <a:r>
              <a:rPr lang="en-US" dirty="0"/>
              <a:t>Removable</a:t>
            </a:r>
          </a:p>
          <a:p>
            <a:pPr>
              <a:tabLst>
                <a:tab pos="222250" algn="l"/>
              </a:tabLst>
            </a:pPr>
            <a:r>
              <a:rPr lang="en-US" dirty="0"/>
              <a:t>Sound Absorption</a:t>
            </a:r>
          </a:p>
          <a:p>
            <a:pPr>
              <a:tabLst>
                <a:tab pos="222250" algn="l"/>
              </a:tabLst>
            </a:pPr>
            <a:r>
              <a:rPr lang="en-US" dirty="0"/>
              <a:t>Ideal for rolling traffic</a:t>
            </a:r>
          </a:p>
          <a:p>
            <a:pPr>
              <a:tabLst>
                <a:tab pos="222250" algn="l"/>
              </a:tabLst>
            </a:pPr>
            <a:r>
              <a:rPr lang="en-US" dirty="0"/>
              <a:t>Moisture barrier?</a:t>
            </a:r>
          </a:p>
          <a:p>
            <a:pPr>
              <a:tabLst>
                <a:tab pos="222250" algn="l"/>
              </a:tabLst>
            </a:pPr>
            <a:r>
              <a:rPr lang="en-US" dirty="0"/>
              <a:t>Proven track record</a:t>
            </a:r>
          </a:p>
        </p:txBody>
      </p:sp>
      <p:sp>
        <p:nvSpPr>
          <p:cNvPr id="2" name="Slide Number Placeholder 1"/>
          <p:cNvSpPr>
            <a:spLocks noGrp="1"/>
          </p:cNvSpPr>
          <p:nvPr>
            <p:ph type="sldNum" sz="quarter" idx="12"/>
          </p:nvPr>
        </p:nvSpPr>
        <p:spPr/>
        <p:txBody>
          <a:bodyPr/>
          <a:lstStyle/>
          <a:p>
            <a:fld id="{51DBE2D9-50C1-BD40-A5C9-F2694075CF2F}" type="slidenum">
              <a:rPr lang="en-US" smtClean="0"/>
              <a:pPr/>
              <a:t>2</a:t>
            </a:fld>
            <a:endParaRPr lang="en-US" dirty="0"/>
          </a:p>
        </p:txBody>
      </p:sp>
      <p:sp>
        <p:nvSpPr>
          <p:cNvPr id="4" name="TextBox 3"/>
          <p:cNvSpPr txBox="1"/>
          <p:nvPr/>
        </p:nvSpPr>
        <p:spPr>
          <a:xfrm>
            <a:off x="321032" y="352382"/>
            <a:ext cx="11413767" cy="769441"/>
          </a:xfrm>
          <a:prstGeom prst="rect">
            <a:avLst/>
          </a:prstGeom>
          <a:noFill/>
        </p:spPr>
        <p:txBody>
          <a:bodyPr wrap="square" rtlCol="0">
            <a:spAutoFit/>
          </a:bodyPr>
          <a:lstStyle/>
          <a:p>
            <a:r>
              <a:rPr lang="en-US" sz="4400" b="1" dirty="0" smtClean="0">
                <a:solidFill>
                  <a:schemeClr val="tx1">
                    <a:lumMod val="65000"/>
                    <a:lumOff val="35000"/>
                  </a:schemeClr>
                </a:solidFill>
              </a:rPr>
              <a:t>Double-Stick </a:t>
            </a:r>
            <a:r>
              <a:rPr lang="en-US" sz="4400" b="1" dirty="0">
                <a:solidFill>
                  <a:schemeClr val="tx1">
                    <a:lumMod val="65000"/>
                    <a:lumOff val="35000"/>
                  </a:schemeClr>
                </a:solidFill>
              </a:rPr>
              <a:t>Cushion </a:t>
            </a:r>
          </a:p>
        </p:txBody>
      </p:sp>
    </p:spTree>
    <p:extLst>
      <p:ext uri="{BB962C8B-B14F-4D97-AF65-F5344CB8AC3E}">
        <p14:creationId xmlns:p14="http://schemas.microsoft.com/office/powerpoint/2010/main" val="1750732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DBE2D9-50C1-BD40-A5C9-F2694075CF2F}" type="slidenum">
              <a:rPr lang="en-US" smtClean="0"/>
              <a:pPr/>
              <a:t>3</a:t>
            </a:fld>
            <a:endParaRPr lang="en-US" dirty="0"/>
          </a:p>
        </p:txBody>
      </p:sp>
      <p:sp>
        <p:nvSpPr>
          <p:cNvPr id="9" name="Content Placeholder 4">
            <a:extLst>
              <a:ext uri="{FF2B5EF4-FFF2-40B4-BE49-F238E27FC236}">
                <a16:creationId xmlns:a16="http://schemas.microsoft.com/office/drawing/2014/main" xmlns="" id="{29BB9043-1D93-DF4A-BD97-C245D9E6853E}"/>
              </a:ext>
            </a:extLst>
          </p:cNvPr>
          <p:cNvSpPr>
            <a:spLocks noGrp="1"/>
          </p:cNvSpPr>
          <p:nvPr>
            <p:ph idx="1"/>
          </p:nvPr>
        </p:nvSpPr>
        <p:spPr>
          <a:xfrm>
            <a:off x="6477000" y="609601"/>
            <a:ext cx="5091223" cy="4717312"/>
          </a:xfrm>
        </p:spPr>
        <p:txBody>
          <a:bodyPr>
            <a:normAutofit/>
          </a:bodyPr>
          <a:lstStyle/>
          <a:p>
            <a:pPr>
              <a:buNone/>
              <a:tabLst>
                <a:tab pos="222250" algn="l"/>
              </a:tabLst>
            </a:pPr>
            <a:r>
              <a:rPr lang="en-US" sz="3600" b="1" dirty="0"/>
              <a:t>No Adhesive</a:t>
            </a:r>
            <a:endParaRPr lang="en-US" sz="3600" dirty="0"/>
          </a:p>
        </p:txBody>
      </p:sp>
      <p:pic>
        <p:nvPicPr>
          <p:cNvPr id="10" name="Picture 9">
            <a:extLst>
              <a:ext uri="{FF2B5EF4-FFF2-40B4-BE49-F238E27FC236}">
                <a16:creationId xmlns:a16="http://schemas.microsoft.com/office/drawing/2014/main" xmlns="" id="{A37AEC58-0DD9-1A43-9039-34D966E5B270}"/>
              </a:ext>
            </a:extLst>
          </p:cNvPr>
          <p:cNvPicPr>
            <a:picLocks noChangeAspect="1"/>
          </p:cNvPicPr>
          <p:nvPr/>
        </p:nvPicPr>
        <p:blipFill rotWithShape="1">
          <a:blip r:embed="rId2">
            <a:extLst>
              <a:ext uri="{28A0092B-C50C-407E-A947-70E740481C1C}">
                <a14:useLocalDpi xmlns:a14="http://schemas.microsoft.com/office/drawing/2010/main" val="0"/>
              </a:ext>
            </a:extLst>
          </a:blip>
          <a:srcRect l="4110" r="28456"/>
          <a:stretch/>
        </p:blipFill>
        <p:spPr>
          <a:xfrm>
            <a:off x="1200" y="-1800"/>
            <a:ext cx="5790000" cy="5790600"/>
          </a:xfrm>
          <a:prstGeom prst="rect">
            <a:avLst/>
          </a:prstGeom>
        </p:spPr>
      </p:pic>
    </p:spTree>
    <p:extLst>
      <p:ext uri="{BB962C8B-B14F-4D97-AF65-F5344CB8AC3E}">
        <p14:creationId xmlns:p14="http://schemas.microsoft.com/office/powerpoint/2010/main" val="1719221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0896E15-B623-894D-A3AF-0578E38C5D1B}"/>
              </a:ext>
            </a:extLst>
          </p:cNvPr>
          <p:cNvSpPr/>
          <p:nvPr/>
        </p:nvSpPr>
        <p:spPr>
          <a:xfrm>
            <a:off x="0" y="0"/>
            <a:ext cx="5088000" cy="5788800"/>
          </a:xfrm>
          <a:prstGeom prst="rect">
            <a:avLst/>
          </a:prstGeom>
          <a:solidFill>
            <a:srgbClr val="FE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1DBE2D9-50C1-BD40-A5C9-F2694075CF2F}" type="slidenum">
              <a:rPr lang="en-US" smtClean="0"/>
              <a:pPr/>
              <a:t>4</a:t>
            </a:fld>
            <a:endParaRPr lang="en-US" dirty="0"/>
          </a:p>
        </p:txBody>
      </p:sp>
      <p:sp>
        <p:nvSpPr>
          <p:cNvPr id="9" name="Content Placeholder 4">
            <a:extLst>
              <a:ext uri="{FF2B5EF4-FFF2-40B4-BE49-F238E27FC236}">
                <a16:creationId xmlns:a16="http://schemas.microsoft.com/office/drawing/2014/main" xmlns="" id="{29BB9043-1D93-DF4A-BD97-C245D9E6853E}"/>
              </a:ext>
            </a:extLst>
          </p:cNvPr>
          <p:cNvSpPr>
            <a:spLocks noGrp="1"/>
          </p:cNvSpPr>
          <p:nvPr>
            <p:ph idx="1"/>
          </p:nvPr>
        </p:nvSpPr>
        <p:spPr>
          <a:xfrm>
            <a:off x="6477000" y="609601"/>
            <a:ext cx="5091223" cy="4717312"/>
          </a:xfrm>
        </p:spPr>
        <p:txBody>
          <a:bodyPr>
            <a:normAutofit/>
          </a:bodyPr>
          <a:lstStyle/>
          <a:p>
            <a:pPr>
              <a:buNone/>
              <a:tabLst>
                <a:tab pos="222250" algn="l"/>
              </a:tabLst>
            </a:pPr>
            <a:r>
              <a:rPr lang="en-US" sz="3600" b="1" dirty="0"/>
              <a:t>Little Adhesive</a:t>
            </a:r>
            <a:endParaRPr lang="en-US" sz="3600" dirty="0"/>
          </a:p>
        </p:txBody>
      </p:sp>
      <p:pic>
        <p:nvPicPr>
          <p:cNvPr id="10" name="Picture 9">
            <a:extLst>
              <a:ext uri="{FF2B5EF4-FFF2-40B4-BE49-F238E27FC236}">
                <a16:creationId xmlns:a16="http://schemas.microsoft.com/office/drawing/2014/main" xmlns="" id="{F091C766-5BC9-0C4D-928A-9ECD43FBB3CC}"/>
              </a:ext>
            </a:extLst>
          </p:cNvPr>
          <p:cNvPicPr>
            <a:picLocks noChangeAspect="1"/>
          </p:cNvPicPr>
          <p:nvPr/>
        </p:nvPicPr>
        <p:blipFill rotWithShape="1">
          <a:blip r:embed="rId2">
            <a:extLst>
              <a:ext uri="{28A0092B-C50C-407E-A947-70E740481C1C}">
                <a14:useLocalDpi xmlns:a14="http://schemas.microsoft.com/office/drawing/2010/main" val="0"/>
              </a:ext>
            </a:extLst>
          </a:blip>
          <a:srcRect b="24928"/>
          <a:stretch/>
        </p:blipFill>
        <p:spPr>
          <a:xfrm>
            <a:off x="0" y="-2610"/>
            <a:ext cx="5796000" cy="5788107"/>
          </a:xfrm>
          <a:prstGeom prst="rect">
            <a:avLst/>
          </a:prstGeom>
        </p:spPr>
      </p:pic>
    </p:spTree>
    <p:extLst>
      <p:ext uri="{BB962C8B-B14F-4D97-AF65-F5344CB8AC3E}">
        <p14:creationId xmlns:p14="http://schemas.microsoft.com/office/powerpoint/2010/main" val="201072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6CA18D6-85EB-3449-9D4B-335826D577AC}"/>
              </a:ext>
            </a:extLst>
          </p:cNvPr>
          <p:cNvSpPr>
            <a:spLocks noGrp="1"/>
          </p:cNvSpPr>
          <p:nvPr>
            <p:ph type="sldNum" sz="quarter" idx="12"/>
          </p:nvPr>
        </p:nvSpPr>
        <p:spPr/>
        <p:txBody>
          <a:bodyPr/>
          <a:lstStyle/>
          <a:p>
            <a:fld id="{51DBE2D9-50C1-BD40-A5C9-F2694075CF2F}" type="slidenum">
              <a:rPr lang="en-US" smtClean="0"/>
              <a:pPr/>
              <a:t>5</a:t>
            </a:fld>
            <a:endParaRPr lang="en-US" dirty="0"/>
          </a:p>
        </p:txBody>
      </p:sp>
      <p:sp>
        <p:nvSpPr>
          <p:cNvPr id="3" name="TextBox 2"/>
          <p:cNvSpPr txBox="1"/>
          <p:nvPr/>
        </p:nvSpPr>
        <p:spPr>
          <a:xfrm>
            <a:off x="1008000" y="1323000"/>
            <a:ext cx="10134600" cy="3600986"/>
          </a:xfrm>
          <a:prstGeom prst="rect">
            <a:avLst/>
          </a:prstGeom>
          <a:noFill/>
        </p:spPr>
        <p:txBody>
          <a:bodyPr wrap="square" rtlCol="0">
            <a:spAutoFit/>
          </a:bodyPr>
          <a:lstStyle/>
          <a:p>
            <a:pPr marL="228600" indent="-228600"/>
            <a:r>
              <a:rPr lang="en-US" sz="3800" dirty="0">
                <a:solidFill>
                  <a:schemeClr val="tx1">
                    <a:lumMod val="65000"/>
                    <a:lumOff val="35000"/>
                  </a:schemeClr>
                </a:solidFill>
              </a:rPr>
              <a:t>“The Double Stick Installation Method has been very popular in the past few years and it is continuing to be installed in numerous facilities.  However, some manufactures have discontinued or limited their warranties when this method is used.” </a:t>
            </a:r>
          </a:p>
        </p:txBody>
      </p:sp>
      <p:sp>
        <p:nvSpPr>
          <p:cNvPr id="4" name="TextBox 3">
            <a:extLst>
              <a:ext uri="{FF2B5EF4-FFF2-40B4-BE49-F238E27FC236}">
                <a16:creationId xmlns:a16="http://schemas.microsoft.com/office/drawing/2014/main" xmlns="" id="{9484F934-BFFD-4D4F-8F91-AB86D1907D74}"/>
              </a:ext>
            </a:extLst>
          </p:cNvPr>
          <p:cNvSpPr txBox="1"/>
          <p:nvPr/>
        </p:nvSpPr>
        <p:spPr>
          <a:xfrm>
            <a:off x="321033" y="352382"/>
            <a:ext cx="2238113" cy="461665"/>
          </a:xfrm>
          <a:prstGeom prst="rect">
            <a:avLst/>
          </a:prstGeom>
          <a:noFill/>
        </p:spPr>
        <p:txBody>
          <a:bodyPr wrap="none" rtlCol="0">
            <a:spAutoFit/>
          </a:bodyPr>
          <a:lstStyle/>
          <a:p>
            <a:r>
              <a:rPr lang="en-US" sz="2400" dirty="0">
                <a:solidFill>
                  <a:schemeClr val="tx1">
                    <a:lumMod val="65000"/>
                    <a:lumOff val="35000"/>
                  </a:schemeClr>
                </a:solidFill>
              </a:rPr>
              <a:t>CONCLUSION</a:t>
            </a:r>
          </a:p>
        </p:txBody>
      </p:sp>
    </p:spTree>
    <p:extLst>
      <p:ext uri="{BB962C8B-B14F-4D97-AF65-F5344CB8AC3E}">
        <p14:creationId xmlns:p14="http://schemas.microsoft.com/office/powerpoint/2010/main" val="47081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6CA18D6-85EB-3449-9D4B-335826D577AC}"/>
              </a:ext>
            </a:extLst>
          </p:cNvPr>
          <p:cNvSpPr>
            <a:spLocks noGrp="1"/>
          </p:cNvSpPr>
          <p:nvPr>
            <p:ph type="sldNum" sz="quarter" idx="12"/>
          </p:nvPr>
        </p:nvSpPr>
        <p:spPr/>
        <p:txBody>
          <a:bodyPr/>
          <a:lstStyle/>
          <a:p>
            <a:fld id="{51DBE2D9-50C1-BD40-A5C9-F2694075CF2F}" type="slidenum">
              <a:rPr lang="en-US" smtClean="0"/>
              <a:pPr/>
              <a:t>6</a:t>
            </a:fld>
            <a:endParaRPr lang="en-US" dirty="0"/>
          </a:p>
        </p:txBody>
      </p:sp>
      <p:sp>
        <p:nvSpPr>
          <p:cNvPr id="3" name="TextBox 2"/>
          <p:cNvSpPr txBox="1"/>
          <p:nvPr/>
        </p:nvSpPr>
        <p:spPr>
          <a:xfrm>
            <a:off x="1008000" y="1323000"/>
            <a:ext cx="9812400" cy="3539430"/>
          </a:xfrm>
          <a:prstGeom prst="rect">
            <a:avLst/>
          </a:prstGeom>
          <a:noFill/>
        </p:spPr>
        <p:txBody>
          <a:bodyPr wrap="square" rtlCol="0">
            <a:spAutoFit/>
          </a:bodyPr>
          <a:lstStyle/>
          <a:p>
            <a:pPr marL="228600" indent="-228600"/>
            <a:r>
              <a:rPr lang="en-US" sz="3800" dirty="0">
                <a:solidFill>
                  <a:schemeClr val="tx1">
                    <a:lumMod val="65000"/>
                    <a:lumOff val="35000"/>
                  </a:schemeClr>
                </a:solidFill>
              </a:rPr>
              <a:t>“Hot water extraction with high alkalinity has been the cause of similar bubbles and loose carpet. In this case Dry Absorption Method is know for its low moisture, and is recommended.”</a:t>
            </a:r>
          </a:p>
          <a:p>
            <a:pPr marL="228600" indent="-228600">
              <a:spcBef>
                <a:spcPts val="1200"/>
              </a:spcBef>
              <a:tabLst>
                <a:tab pos="5481638" algn="l"/>
              </a:tabLst>
            </a:pPr>
            <a:r>
              <a:rPr lang="en-US" sz="2400" dirty="0">
                <a:solidFill>
                  <a:schemeClr val="bg1">
                    <a:lumMod val="65000"/>
                  </a:schemeClr>
                </a:solidFill>
              </a:rPr>
              <a:t>		</a:t>
            </a:r>
            <a:r>
              <a:rPr lang="en-US" sz="2400" dirty="0">
                <a:solidFill>
                  <a:schemeClr val="tx1">
                    <a:lumMod val="50000"/>
                    <a:lumOff val="50000"/>
                  </a:schemeClr>
                </a:solidFill>
              </a:rPr>
              <a:t>- Wolfe Flooring Inspection </a:t>
            </a:r>
          </a:p>
        </p:txBody>
      </p:sp>
      <p:sp>
        <p:nvSpPr>
          <p:cNvPr id="4" name="TextBox 3">
            <a:extLst>
              <a:ext uri="{FF2B5EF4-FFF2-40B4-BE49-F238E27FC236}">
                <a16:creationId xmlns:a16="http://schemas.microsoft.com/office/drawing/2014/main" xmlns="" id="{9484F934-BFFD-4D4F-8F91-AB86D1907D74}"/>
              </a:ext>
            </a:extLst>
          </p:cNvPr>
          <p:cNvSpPr txBox="1"/>
          <p:nvPr/>
        </p:nvSpPr>
        <p:spPr>
          <a:xfrm>
            <a:off x="321033" y="352382"/>
            <a:ext cx="2238113" cy="461665"/>
          </a:xfrm>
          <a:prstGeom prst="rect">
            <a:avLst/>
          </a:prstGeom>
          <a:noFill/>
        </p:spPr>
        <p:txBody>
          <a:bodyPr wrap="none" rtlCol="0">
            <a:spAutoFit/>
          </a:bodyPr>
          <a:lstStyle/>
          <a:p>
            <a:r>
              <a:rPr lang="en-US" sz="2400" dirty="0">
                <a:solidFill>
                  <a:schemeClr val="tx1">
                    <a:lumMod val="65000"/>
                    <a:lumOff val="35000"/>
                  </a:schemeClr>
                </a:solidFill>
              </a:rPr>
              <a:t>CONCLUSION</a:t>
            </a:r>
          </a:p>
        </p:txBody>
      </p:sp>
    </p:spTree>
    <p:extLst>
      <p:ext uri="{BB962C8B-B14F-4D97-AF65-F5344CB8AC3E}">
        <p14:creationId xmlns:p14="http://schemas.microsoft.com/office/powerpoint/2010/main" val="1865162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DBE2D9-50C1-BD40-A5C9-F2694075CF2F}" type="slidenum">
              <a:rPr lang="en-US" smtClean="0"/>
              <a:pPr/>
              <a:t>7</a:t>
            </a:fld>
            <a:endParaRPr lang="en-US" dirty="0"/>
          </a:p>
        </p:txBody>
      </p:sp>
      <p:pic>
        <p:nvPicPr>
          <p:cNvPr id="4" name="Picture 3">
            <a:extLst>
              <a:ext uri="{FF2B5EF4-FFF2-40B4-BE49-F238E27FC236}">
                <a16:creationId xmlns:a16="http://schemas.microsoft.com/office/drawing/2014/main" xmlns="" id="{6F6CA745-EDDC-3146-A37D-2DDC3F2F4ECE}"/>
              </a:ext>
            </a:extLst>
          </p:cNvPr>
          <p:cNvPicPr>
            <a:picLocks noChangeAspect="1"/>
          </p:cNvPicPr>
          <p:nvPr/>
        </p:nvPicPr>
        <p:blipFill>
          <a:blip r:embed="rId2"/>
          <a:stretch>
            <a:fillRect/>
          </a:stretch>
        </p:blipFill>
        <p:spPr>
          <a:xfrm>
            <a:off x="2599200" y="2275482"/>
            <a:ext cx="6480000" cy="1883077"/>
          </a:xfrm>
          <a:prstGeom prst="rect">
            <a:avLst/>
          </a:prstGeom>
        </p:spPr>
      </p:pic>
    </p:spTree>
    <p:extLst>
      <p:ext uri="{BB962C8B-B14F-4D97-AF65-F5344CB8AC3E}">
        <p14:creationId xmlns:p14="http://schemas.microsoft.com/office/powerpoint/2010/main" val="4104172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DBE2D9-50C1-BD40-A5C9-F2694075CF2F}" type="slidenum">
              <a:rPr lang="en-US" smtClean="0"/>
              <a:pPr/>
              <a:t>8</a:t>
            </a:fld>
            <a:endParaRPr lang="en-US" dirty="0"/>
          </a:p>
        </p:txBody>
      </p:sp>
      <p:pic>
        <p:nvPicPr>
          <p:cNvPr id="5" name="Picture 4">
            <a:extLst>
              <a:ext uri="{FF2B5EF4-FFF2-40B4-BE49-F238E27FC236}">
                <a16:creationId xmlns:a16="http://schemas.microsoft.com/office/drawing/2014/main" xmlns="" id="{8DC3C969-A10C-2048-89CA-852265E7E971}"/>
              </a:ext>
            </a:extLst>
          </p:cNvPr>
          <p:cNvPicPr>
            <a:picLocks noChangeAspect="1"/>
          </p:cNvPicPr>
          <p:nvPr/>
        </p:nvPicPr>
        <p:blipFill>
          <a:blip r:embed="rId2"/>
          <a:stretch>
            <a:fillRect/>
          </a:stretch>
        </p:blipFill>
        <p:spPr>
          <a:xfrm>
            <a:off x="426601" y="1409428"/>
            <a:ext cx="7198199" cy="3711572"/>
          </a:xfrm>
          <a:prstGeom prst="rect">
            <a:avLst/>
          </a:prstGeom>
        </p:spPr>
      </p:pic>
      <p:cxnSp>
        <p:nvCxnSpPr>
          <p:cNvPr id="13" name="Straight Connector 12">
            <a:extLst>
              <a:ext uri="{FF2B5EF4-FFF2-40B4-BE49-F238E27FC236}">
                <a16:creationId xmlns:a16="http://schemas.microsoft.com/office/drawing/2014/main" xmlns="" id="{59A818AD-53A4-934F-B244-DBCE2E111FED}"/>
              </a:ext>
            </a:extLst>
          </p:cNvPr>
          <p:cNvCxnSpPr>
            <a:cxnSpLocks/>
          </p:cNvCxnSpPr>
          <p:nvPr/>
        </p:nvCxnSpPr>
        <p:spPr>
          <a:xfrm>
            <a:off x="8229600" y="685801"/>
            <a:ext cx="0" cy="502919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B9590263-8A7E-3C4F-B317-73EA4F44054C}"/>
              </a:ext>
            </a:extLst>
          </p:cNvPr>
          <p:cNvPicPr>
            <a:picLocks noChangeAspect="1"/>
          </p:cNvPicPr>
          <p:nvPr/>
        </p:nvPicPr>
        <p:blipFill>
          <a:blip r:embed="rId3"/>
          <a:stretch>
            <a:fillRect/>
          </a:stretch>
        </p:blipFill>
        <p:spPr>
          <a:xfrm>
            <a:off x="8586000" y="2561358"/>
            <a:ext cx="2781300" cy="808241"/>
          </a:xfrm>
          <a:prstGeom prst="rect">
            <a:avLst/>
          </a:prstGeom>
        </p:spPr>
      </p:pic>
      <p:sp>
        <p:nvSpPr>
          <p:cNvPr id="15" name="TextBox 14">
            <a:extLst>
              <a:ext uri="{FF2B5EF4-FFF2-40B4-BE49-F238E27FC236}">
                <a16:creationId xmlns:a16="http://schemas.microsoft.com/office/drawing/2014/main" xmlns="" id="{2C7095EF-C517-6E47-AACA-07CB2CFF5D94}"/>
              </a:ext>
            </a:extLst>
          </p:cNvPr>
          <p:cNvSpPr txBox="1"/>
          <p:nvPr/>
        </p:nvSpPr>
        <p:spPr>
          <a:xfrm>
            <a:off x="9360000" y="3542400"/>
            <a:ext cx="1518364" cy="369332"/>
          </a:xfrm>
          <a:prstGeom prst="rect">
            <a:avLst/>
          </a:prstGeom>
          <a:noFill/>
        </p:spPr>
        <p:txBody>
          <a:bodyPr wrap="none" rtlCol="0">
            <a:spAutoFit/>
          </a:bodyPr>
          <a:lstStyle/>
          <a:p>
            <a:r>
              <a:rPr lang="en-US" spc="300" dirty="0">
                <a:solidFill>
                  <a:schemeClr val="tx1">
                    <a:lumMod val="75000"/>
                    <a:lumOff val="25000"/>
                  </a:schemeClr>
                </a:solidFill>
              </a:rPr>
              <a:t>CUSHION</a:t>
            </a:r>
          </a:p>
        </p:txBody>
      </p:sp>
      <p:cxnSp>
        <p:nvCxnSpPr>
          <p:cNvPr id="16" name="Straight Connector 15">
            <a:extLst>
              <a:ext uri="{FF2B5EF4-FFF2-40B4-BE49-F238E27FC236}">
                <a16:creationId xmlns:a16="http://schemas.microsoft.com/office/drawing/2014/main" xmlns="" id="{29118F01-5AA9-794A-A5F9-A33CA4292FDE}"/>
              </a:ext>
            </a:extLst>
          </p:cNvPr>
          <p:cNvCxnSpPr>
            <a:cxnSpLocks/>
          </p:cNvCxnSpPr>
          <p:nvPr/>
        </p:nvCxnSpPr>
        <p:spPr>
          <a:xfrm flipH="1">
            <a:off x="9447600" y="3477000"/>
            <a:ext cx="19824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638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DBE2D9-50C1-BD40-A5C9-F2694075CF2F}" type="slidenum">
              <a:rPr lang="en-US" smtClean="0"/>
              <a:pPr/>
              <a:t>9</a:t>
            </a:fld>
            <a:endParaRPr lang="en-US" dirty="0"/>
          </a:p>
        </p:txBody>
      </p:sp>
      <p:pic>
        <p:nvPicPr>
          <p:cNvPr id="7" name="Picture 6">
            <a:extLst>
              <a:ext uri="{FF2B5EF4-FFF2-40B4-BE49-F238E27FC236}">
                <a16:creationId xmlns:a16="http://schemas.microsoft.com/office/drawing/2014/main" xmlns="" id="{A5B5D171-AD6A-D743-8CFD-07AC8002B937}"/>
              </a:ext>
            </a:extLst>
          </p:cNvPr>
          <p:cNvPicPr>
            <a:picLocks noChangeAspect="1"/>
          </p:cNvPicPr>
          <p:nvPr/>
        </p:nvPicPr>
        <p:blipFill>
          <a:blip r:embed="rId2"/>
          <a:stretch>
            <a:fillRect/>
          </a:stretch>
        </p:blipFill>
        <p:spPr>
          <a:xfrm>
            <a:off x="8586000" y="2561358"/>
            <a:ext cx="2781300" cy="808241"/>
          </a:xfrm>
          <a:prstGeom prst="rect">
            <a:avLst/>
          </a:prstGeom>
        </p:spPr>
      </p:pic>
      <p:cxnSp>
        <p:nvCxnSpPr>
          <p:cNvPr id="9" name="Straight Connector 8">
            <a:extLst>
              <a:ext uri="{FF2B5EF4-FFF2-40B4-BE49-F238E27FC236}">
                <a16:creationId xmlns:a16="http://schemas.microsoft.com/office/drawing/2014/main" xmlns="" id="{4C206C61-B3D8-214B-B93F-6E205BB11106}"/>
              </a:ext>
            </a:extLst>
          </p:cNvPr>
          <p:cNvCxnSpPr>
            <a:cxnSpLocks/>
          </p:cNvCxnSpPr>
          <p:nvPr/>
        </p:nvCxnSpPr>
        <p:spPr>
          <a:xfrm>
            <a:off x="8229600" y="685801"/>
            <a:ext cx="0" cy="502919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E275070B-1A88-2247-9549-8EF48307B0AA}"/>
              </a:ext>
            </a:extLst>
          </p:cNvPr>
          <p:cNvSpPr txBox="1"/>
          <p:nvPr/>
        </p:nvSpPr>
        <p:spPr>
          <a:xfrm>
            <a:off x="9360000" y="3542400"/>
            <a:ext cx="1988558" cy="646331"/>
          </a:xfrm>
          <a:prstGeom prst="rect">
            <a:avLst/>
          </a:prstGeom>
          <a:noFill/>
        </p:spPr>
        <p:txBody>
          <a:bodyPr wrap="none" rtlCol="0">
            <a:spAutoFit/>
          </a:bodyPr>
          <a:lstStyle/>
          <a:p>
            <a:r>
              <a:rPr lang="en-US" spc="300" dirty="0">
                <a:solidFill>
                  <a:schemeClr val="tx1">
                    <a:lumMod val="75000"/>
                    <a:lumOff val="25000"/>
                  </a:schemeClr>
                </a:solidFill>
              </a:rPr>
              <a:t>PRODUCT </a:t>
            </a:r>
          </a:p>
          <a:p>
            <a:r>
              <a:rPr lang="en-US" spc="300" dirty="0">
                <a:solidFill>
                  <a:schemeClr val="tx1">
                    <a:lumMod val="75000"/>
                    <a:lumOff val="25000"/>
                  </a:schemeClr>
                </a:solidFill>
              </a:rPr>
              <a:t>ATTRIBUTES</a:t>
            </a:r>
          </a:p>
        </p:txBody>
      </p:sp>
      <p:sp>
        <p:nvSpPr>
          <p:cNvPr id="8" name="Content Placeholder 4">
            <a:extLst>
              <a:ext uri="{FF2B5EF4-FFF2-40B4-BE49-F238E27FC236}">
                <a16:creationId xmlns:a16="http://schemas.microsoft.com/office/drawing/2014/main" xmlns="" id="{F2B6DB84-8DE2-3640-A47C-0C5552BA8746}"/>
              </a:ext>
            </a:extLst>
          </p:cNvPr>
          <p:cNvSpPr txBox="1">
            <a:spLocks/>
          </p:cNvSpPr>
          <p:nvPr/>
        </p:nvSpPr>
        <p:spPr>
          <a:xfrm>
            <a:off x="910801" y="721801"/>
            <a:ext cx="6741664" cy="510540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222250" algn="l"/>
              </a:tabLst>
            </a:pPr>
            <a:r>
              <a:rPr lang="en-US" dirty="0">
                <a:solidFill>
                  <a:schemeClr val="tx1">
                    <a:lumMod val="50000"/>
                    <a:lumOff val="50000"/>
                  </a:schemeClr>
                </a:solidFill>
              </a:rPr>
              <a:t>Moisture Resistant</a:t>
            </a:r>
          </a:p>
          <a:p>
            <a:pPr>
              <a:tabLst>
                <a:tab pos="222250" algn="l"/>
              </a:tabLst>
            </a:pPr>
            <a:r>
              <a:rPr lang="en-US" dirty="0">
                <a:solidFill>
                  <a:schemeClr val="tx1">
                    <a:lumMod val="50000"/>
                    <a:lumOff val="50000"/>
                  </a:schemeClr>
                </a:solidFill>
              </a:rPr>
              <a:t>Moisture Barrier</a:t>
            </a:r>
          </a:p>
          <a:p>
            <a:pPr>
              <a:tabLst>
                <a:tab pos="222250" algn="l"/>
              </a:tabLst>
            </a:pPr>
            <a:r>
              <a:rPr lang="en-US" dirty="0">
                <a:solidFill>
                  <a:schemeClr val="tx1">
                    <a:lumMod val="50000"/>
                    <a:lumOff val="50000"/>
                  </a:schemeClr>
                </a:solidFill>
              </a:rPr>
              <a:t>Improved Tuft Bind and Edge Ravel Properties</a:t>
            </a:r>
          </a:p>
          <a:p>
            <a:pPr>
              <a:tabLst>
                <a:tab pos="222250" algn="l"/>
              </a:tabLst>
            </a:pPr>
            <a:r>
              <a:rPr lang="en-US" dirty="0">
                <a:solidFill>
                  <a:schemeClr val="tx1">
                    <a:lumMod val="50000"/>
                    <a:lumOff val="50000"/>
                  </a:schemeClr>
                </a:solidFill>
              </a:rPr>
              <a:t>Great Lamination Strength</a:t>
            </a:r>
          </a:p>
          <a:p>
            <a:pPr>
              <a:tabLst>
                <a:tab pos="222250" algn="l"/>
              </a:tabLst>
            </a:pPr>
            <a:r>
              <a:rPr lang="en-US" dirty="0">
                <a:solidFill>
                  <a:schemeClr val="tx1">
                    <a:lumMod val="50000"/>
                    <a:lumOff val="50000"/>
                  </a:schemeClr>
                </a:solidFill>
              </a:rPr>
              <a:t>Low VOC</a:t>
            </a:r>
          </a:p>
          <a:p>
            <a:pPr>
              <a:tabLst>
                <a:tab pos="222250" algn="l"/>
              </a:tabLst>
            </a:pPr>
            <a:r>
              <a:rPr lang="en-US" dirty="0">
                <a:solidFill>
                  <a:schemeClr val="tx1">
                    <a:lumMod val="50000"/>
                    <a:lumOff val="50000"/>
                  </a:schemeClr>
                </a:solidFill>
              </a:rPr>
              <a:t>Reduces Muscle Fatigue</a:t>
            </a:r>
          </a:p>
          <a:p>
            <a:pPr>
              <a:tabLst>
                <a:tab pos="222250" algn="l"/>
              </a:tabLst>
            </a:pPr>
            <a:r>
              <a:rPr lang="en-US" dirty="0">
                <a:solidFill>
                  <a:schemeClr val="tx1">
                    <a:lumMod val="50000"/>
                    <a:lumOff val="50000"/>
                  </a:schemeClr>
                </a:solidFill>
              </a:rPr>
              <a:t>Sound Insulating Properties</a:t>
            </a:r>
          </a:p>
          <a:p>
            <a:pPr>
              <a:tabLst>
                <a:tab pos="222250" algn="l"/>
              </a:tabLst>
            </a:pPr>
            <a:r>
              <a:rPr lang="en-US" dirty="0">
                <a:solidFill>
                  <a:schemeClr val="tx1">
                    <a:lumMod val="50000"/>
                    <a:lumOff val="50000"/>
                  </a:schemeClr>
                </a:solidFill>
              </a:rPr>
              <a:t>Increased Appearance Retention</a:t>
            </a:r>
          </a:p>
          <a:p>
            <a:pPr>
              <a:tabLst>
                <a:tab pos="222250" algn="l"/>
              </a:tabLst>
            </a:pPr>
            <a:r>
              <a:rPr lang="en-US" dirty="0">
                <a:solidFill>
                  <a:schemeClr val="tx1">
                    <a:lumMod val="50000"/>
                    <a:lumOff val="50000"/>
                  </a:schemeClr>
                </a:solidFill>
              </a:rPr>
              <a:t>Thermal Insulating</a:t>
            </a:r>
          </a:p>
          <a:p>
            <a:pPr>
              <a:tabLst>
                <a:tab pos="222250" algn="l"/>
              </a:tabLst>
            </a:pPr>
            <a:r>
              <a:rPr lang="en-US" dirty="0">
                <a:solidFill>
                  <a:schemeClr val="tx1">
                    <a:lumMod val="50000"/>
                    <a:lumOff val="50000"/>
                  </a:schemeClr>
                </a:solidFill>
              </a:rPr>
              <a:t>Fully Recyclable</a:t>
            </a:r>
          </a:p>
          <a:p>
            <a:pPr>
              <a:tabLst>
                <a:tab pos="222250" algn="l"/>
              </a:tabLst>
            </a:pPr>
            <a:r>
              <a:rPr lang="en-US" dirty="0" smtClean="0">
                <a:solidFill>
                  <a:schemeClr val="tx1">
                    <a:lumMod val="50000"/>
                    <a:lumOff val="50000"/>
                  </a:schemeClr>
                </a:solidFill>
              </a:rPr>
              <a:t>Biobased </a:t>
            </a:r>
            <a:r>
              <a:rPr lang="en-US" dirty="0">
                <a:solidFill>
                  <a:schemeClr val="tx1">
                    <a:lumMod val="50000"/>
                    <a:lumOff val="50000"/>
                  </a:schemeClr>
                </a:solidFill>
              </a:rPr>
              <a:t>(USDA BioPreferred)</a:t>
            </a:r>
          </a:p>
          <a:p>
            <a:pPr>
              <a:tabLst>
                <a:tab pos="222250" algn="l"/>
              </a:tabLst>
            </a:pPr>
            <a:r>
              <a:rPr lang="en-US" dirty="0">
                <a:solidFill>
                  <a:schemeClr val="tx1">
                    <a:lumMod val="50000"/>
                    <a:lumOff val="50000"/>
                  </a:schemeClr>
                </a:solidFill>
              </a:rPr>
              <a:t>Recycled PET Secondary Backing</a:t>
            </a:r>
          </a:p>
          <a:p>
            <a:pPr>
              <a:tabLst>
                <a:tab pos="222250" algn="l"/>
              </a:tabLst>
            </a:pPr>
            <a:r>
              <a:rPr lang="en-US" dirty="0">
                <a:solidFill>
                  <a:schemeClr val="tx1">
                    <a:lumMod val="50000"/>
                    <a:lumOff val="50000"/>
                  </a:schemeClr>
                </a:solidFill>
              </a:rPr>
              <a:t>Direct Glue Installation</a:t>
            </a:r>
          </a:p>
        </p:txBody>
      </p:sp>
      <p:cxnSp>
        <p:nvCxnSpPr>
          <p:cNvPr id="10" name="Straight Connector 9">
            <a:extLst>
              <a:ext uri="{FF2B5EF4-FFF2-40B4-BE49-F238E27FC236}">
                <a16:creationId xmlns:a16="http://schemas.microsoft.com/office/drawing/2014/main" xmlns="" id="{EE43455C-F49D-5245-B0E3-275C62546562}"/>
              </a:ext>
            </a:extLst>
          </p:cNvPr>
          <p:cNvCxnSpPr>
            <a:cxnSpLocks/>
          </p:cNvCxnSpPr>
          <p:nvPr/>
        </p:nvCxnSpPr>
        <p:spPr>
          <a:xfrm flipH="1">
            <a:off x="9447600" y="3477000"/>
            <a:ext cx="19824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773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ignature Colors">
      <a:dk1>
        <a:srgbClr val="000000"/>
      </a:dk1>
      <a:lt1>
        <a:srgbClr val="FFFFFF"/>
      </a:lt1>
      <a:dk2>
        <a:srgbClr val="44546A"/>
      </a:dk2>
      <a:lt2>
        <a:srgbClr val="E7E6E6"/>
      </a:lt2>
      <a:accent1>
        <a:srgbClr val="27577D"/>
      </a:accent1>
      <a:accent2>
        <a:srgbClr val="9E8858"/>
      </a:accent2>
      <a:accent3>
        <a:srgbClr val="7B8695"/>
      </a:accent3>
      <a:accent4>
        <a:srgbClr val="54555A"/>
      </a:accent4>
      <a:accent5>
        <a:srgbClr val="706259"/>
      </a:accent5>
      <a:accent6>
        <a:srgbClr val="6C335D"/>
      </a:accent6>
      <a:hlink>
        <a:srgbClr val="337078"/>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230</Words>
  <Application>Microsoft Office PowerPoint</Application>
  <PresentationFormat>Custom</PresentationFormat>
  <Paragraphs>59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 Snyder</dc:creator>
  <cp:lastModifiedBy>Karen Edwards</cp:lastModifiedBy>
  <cp:revision>44</cp:revision>
  <dcterms:created xsi:type="dcterms:W3CDTF">2018-02-27T21:38:06Z</dcterms:created>
  <dcterms:modified xsi:type="dcterms:W3CDTF">2018-04-11T00:35:10Z</dcterms:modified>
</cp:coreProperties>
</file>